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9" r:id="rId4"/>
    <p:sldId id="2590" r:id="rId5"/>
    <p:sldId id="258" r:id="rId6"/>
    <p:sldId id="259" r:id="rId7"/>
    <p:sldId id="260" r:id="rId8"/>
    <p:sldId id="261" r:id="rId9"/>
    <p:sldId id="2578" r:id="rId10"/>
    <p:sldId id="2582" r:id="rId11"/>
    <p:sldId id="2579" r:id="rId12"/>
    <p:sldId id="2581" r:id="rId13"/>
    <p:sldId id="2583" r:id="rId14"/>
    <p:sldId id="2584" r:id="rId15"/>
    <p:sldId id="2585" r:id="rId16"/>
    <p:sldId id="2586" r:id="rId17"/>
    <p:sldId id="2587" r:id="rId18"/>
    <p:sldId id="2580" r:id="rId19"/>
    <p:sldId id="2542" r:id="rId20"/>
    <p:sldId id="2545" r:id="rId21"/>
    <p:sldId id="2550" r:id="rId22"/>
    <p:sldId id="2551" r:id="rId23"/>
    <p:sldId id="2577" r:id="rId24"/>
    <p:sldId id="2575" r:id="rId25"/>
    <p:sldId id="2588" r:id="rId26"/>
    <p:sldId id="2564" r:id="rId27"/>
    <p:sldId id="2562" r:id="rId28"/>
    <p:sldId id="2556" r:id="rId29"/>
    <p:sldId id="2559" r:id="rId30"/>
    <p:sldId id="2576" r:id="rId31"/>
    <p:sldId id="2591" r:id="rId32"/>
    <p:sldId id="2592" r:id="rId33"/>
    <p:sldId id="2593" r:id="rId34"/>
    <p:sldId id="2594" r:id="rId35"/>
    <p:sldId id="2595" r:id="rId36"/>
    <p:sldId id="259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DF818E0-EF74-44CF-A57F-C3C4A66B9AAC}">
          <p14:sldIdLst>
            <p14:sldId id="256"/>
            <p14:sldId id="257"/>
            <p14:sldId id="2589"/>
            <p14:sldId id="2590"/>
            <p14:sldId id="258"/>
            <p14:sldId id="259"/>
          </p14:sldIdLst>
        </p14:section>
        <p14:section name="Schematic Symbols" id="{3537A0C6-714F-427E-84DD-B6C5CDE427CB}">
          <p14:sldIdLst>
            <p14:sldId id="260"/>
            <p14:sldId id="261"/>
          </p14:sldIdLst>
        </p14:section>
        <p14:section name="Potentiometer examples" id="{C551CC1C-FB49-41D7-86F4-93B209468691}">
          <p14:sldIdLst>
            <p14:sldId id="2578"/>
            <p14:sldId id="2582"/>
            <p14:sldId id="2579"/>
            <p14:sldId id="2581"/>
            <p14:sldId id="2583"/>
            <p14:sldId id="2584"/>
            <p14:sldId id="2585"/>
            <p14:sldId id="2586"/>
            <p14:sldId id="2587"/>
            <p14:sldId id="2580"/>
            <p14:sldId id="2542"/>
            <p14:sldId id="2545"/>
          </p14:sldIdLst>
        </p14:section>
        <p14:section name="Potentiometer" id="{98161EE6-D546-460C-99FD-9F5F2D42A476}">
          <p14:sldIdLst>
            <p14:sldId id="2550"/>
            <p14:sldId id="2551"/>
            <p14:sldId id="2577"/>
            <p14:sldId id="2575"/>
            <p14:sldId id="2588"/>
            <p14:sldId id="2564"/>
            <p14:sldId id="2562"/>
            <p14:sldId id="2556"/>
            <p14:sldId id="2559"/>
            <p14:sldId id="2576"/>
            <p14:sldId id="2591"/>
          </p14:sldIdLst>
        </p14:section>
        <p14:section name="Building" id="{36294243-B9AA-46BB-820E-DB74F5152813}">
          <p14:sldIdLst>
            <p14:sldId id="2592"/>
            <p14:sldId id="2593"/>
            <p14:sldId id="2594"/>
            <p14:sldId id="2595"/>
            <p14:sldId id="25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9264" autoAdjust="0"/>
  </p:normalViewPr>
  <p:slideViewPr>
    <p:cSldViewPr snapToGrid="0">
      <p:cViewPr varScale="1">
        <p:scale>
          <a:sx n="148" d="100"/>
          <a:sy n="148" d="100"/>
        </p:scale>
        <p:origin x="632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F510F-06B3-4B9E-9A13-576A6194E3EE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51BCD-3037-4805-A749-9DA059696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78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https://www.khanacademy.org/science/electrical-engineering/ee-circuit-analysis-topic/ee-resistor-circuits/a/ee-voltage-divider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51BCD-3037-4805-A749-9DA0596969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891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https://www.khanacademy.org/science/electrical-engineering/ee-circuit-analysis-topic/ee-resistor-circuits/a/ee-voltage-divider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51BCD-3037-4805-A749-9DA0596969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75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https://www.khanacademy.org/science/electrical-engineering/ee-circuit-analysis-topic/ee-resistor-circuits/a/ee-voltage-divider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51BCD-3037-4805-A749-9DA0596969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388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https://www.khanacademy.org/science/electrical-engineering/ee-circuit-analysis-topic/ee-resistor-circuits/a/ee-voltage-divider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51BCD-3037-4805-A749-9DA0596969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59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https://www.falstad.com/circuit/circuitjs.html?ctz=CQAgjCAMB0l3BWcMBMcUHYMGZIA4UA2ATmIxAUgpABZsKBTAWjDACgA3cYlWub3mEJURfEMSiSYCNgHcB4YRRR5FVdvLA8+VBCp3g5y1UN36wGQiBRGE2mvz2qHVGwA9FvIhLB4ImXhpFcQA1I0IUILRVCKCXazYLIKdwSwptSPVkfhhIbBpyACUGAGcASxKAFwBDADsAYwZbDPwQWOtWyGbA-nb4rqA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51BCD-3037-4805-A749-9DA0596969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47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https://www.falstad.com/circuit/circuitjs.html?ctz=CQAgjCAMB0l3BWcMBMcUHYMGZIA4UA2ATmIxAUgpABZsKBTAWjDACgA3cYlWub3mEJURfEMSiSYCNgHcB4YRRR5FVdvLA8+VBCp3g5y1UN36UCQiBRsAHot5EJYPBEy8ai8QDU2YDJ56qhZWCNrYaODI-DCIIABKDADOAJZJAC4AhgB2AMYMRkEgEWaqNPw28mGOeKqElta11mxAA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51BCD-3037-4805-A749-9DA0596969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899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https://youtu.be/SXtPGAu4MMw</a:t>
            </a:r>
          </a:p>
          <a:p>
            <a:r>
              <a:rPr lang="en-US" dirty="0"/>
              <a:t>https://learn.parallax.com/tutorials/language/propeller-c/propeller-c-simple-devices/joystick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851BCD-3037-4805-A749-9DA0596969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8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3013A-4CC1-407E-9B35-FE844ED3B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D6CAC5-2560-4C07-AD72-2E75840114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24CDB-7BF7-4F32-8380-717B581FC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7264-C4A2-4046-971A-0D6997A1D32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D8DAD-D807-4EE2-9746-47B35C65A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03254-580E-4164-AC91-605BAE02F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00763-F5EB-4CA4-BD81-E1ADBF40B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91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43A18-BDC1-4731-84EF-BFDBEDB1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A5A025-45BB-48C1-81C1-DBCFDBAD5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AFF53-D22E-47C1-8AC9-955AE53BD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7264-C4A2-4046-971A-0D6997A1D32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60547-9660-48E1-8FEC-DD37CB8C1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8AC5DA-C657-4221-9C05-ACD6CFCF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00763-F5EB-4CA4-BD81-E1ADBF40B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80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C5399B-F7D4-4C90-A8E6-7BD9D52E8A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821AAA-7E6F-4BAD-A91E-FA835C5AB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9A336-D307-4047-A71D-6DF74AD8D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7264-C4A2-4046-971A-0D6997A1D32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6A829-714D-4BCD-85D2-9FEB357D1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CE35B-E030-4C96-81D7-8E7F8C781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00763-F5EB-4CA4-BD81-E1ADBF40B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76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69"/>
            <a:ext cx="12192000" cy="6855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6324599" cy="708436"/>
          </a:xfrm>
        </p:spPr>
        <p:txBody>
          <a:bodyPr lIns="0">
            <a:noAutofit/>
          </a:bodyPr>
          <a:lstStyle>
            <a:lvl1pPr>
              <a:def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22" y="1566350"/>
            <a:ext cx="6324600" cy="5063050"/>
          </a:xfrm>
        </p:spPr>
        <p:txBody>
          <a:bodyPr lIns="0">
            <a:normAutofit/>
          </a:bodyPr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2100"/>
              </a:spcAft>
              <a:buNone/>
              <a:defRPr lang="en-US" sz="3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 lIns="0">
            <a:noAutofit/>
          </a:bodyPr>
          <a:lstStyle>
            <a:lvl1pPr marL="0" indent="0">
              <a:buNone/>
              <a:defRPr lang="en-US" sz="2000" kern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3933477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B2D12-15D8-42F3-BB91-D779C086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370F6-6F36-40F6-8788-2C89FBB7E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D0CEA-4AC0-4A6F-A6AC-6A2330C8E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7264-C4A2-4046-971A-0D6997A1D32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25376-5520-4052-B6B4-FC6E99CB7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9545AD-7D12-471D-8A28-6D5AFE5B3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00763-F5EB-4CA4-BD81-E1ADBF40B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80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47EAD-F26E-4A2A-9438-217E576C5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E93DA-6512-4F57-91FA-4936A2E8C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C1452-A020-422F-AE0E-574EB7F83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7264-C4A2-4046-971A-0D6997A1D32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3BA20-6D75-4F21-9F43-7206B46AB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F8D75A-ECC2-4965-80AC-D12A7C894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00763-F5EB-4CA4-BD81-E1ADBF40B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424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580E4-96E0-40AF-B1AA-267986454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0A3E1-BAC6-426B-8442-B991C0EAF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520DA6-CDE8-4E26-AFF8-F96FB83493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094F83-E97F-45A8-9FAD-EC41A17A9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7264-C4A2-4046-971A-0D6997A1D32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B8AA0B-8368-4752-ACE6-74BA7D2DB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B48A4C-A440-469C-8F93-B039EB0AC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00763-F5EB-4CA4-BD81-E1ADBF40B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32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AB2F0-301E-4F54-BB36-89E0DF66E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22711-90AA-487F-9536-D7C8E6CC0D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8522EB-18BD-4071-AB61-843D871C8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8A54AD-817E-49A6-9081-59800F1D5D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C77F0F-ADB5-4FB6-8CB6-624EC75D25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887396-F37C-44AA-9090-C49BB712E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7264-C4A2-4046-971A-0D6997A1D32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C0ACC7-DDC7-4DAC-BC5C-E349F0A61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4D26EC-505E-44E0-B073-CACCB1AD0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00763-F5EB-4CA4-BD81-E1ADBF40B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920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06E5C-EBC9-438A-8B26-804C55297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EEAEC2-E711-458B-997B-2DECDEF9F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7264-C4A2-4046-971A-0D6997A1D32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C64FF-61B8-44CD-B75E-55E939C2F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38595-7E36-4AAD-A4F6-5884DB848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00763-F5EB-4CA4-BD81-E1ADBF40B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34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E87949-D7DB-4AEC-A912-0BC2EA17F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7264-C4A2-4046-971A-0D6997A1D32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EA1A4C-5FA7-4FC4-9479-9F1A88FF3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8190F-31F8-4159-B481-8DD2ADA67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00763-F5EB-4CA4-BD81-E1ADBF40B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91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21641-7836-4FC5-A1C4-521868E62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518FE-22A3-433B-851E-CA5A286263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22D077-39E6-4D59-9436-F8527BE1A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48B5A-1BC8-4F5B-B190-74A64F217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7264-C4A2-4046-971A-0D6997A1D32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E26D32-D468-4A51-9448-056BAB3F0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0A099-315E-44B3-90DE-C6D6B4511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00763-F5EB-4CA4-BD81-E1ADBF40B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544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A52BB-CDFB-40F6-B9CF-F6569F041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BD3DCC-E4FC-4571-91ED-0ACA5AF5D4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71257-E9CE-49A6-A038-9AE196B37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F05B10-ACAD-4EDD-B1C7-FEC1A6B24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17264-C4A2-4046-971A-0D6997A1D32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E342E4-E9AA-40DC-A712-CE2B0F9FA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D54B1-16F4-4B28-B306-40AF7E057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300763-F5EB-4CA4-BD81-E1ADBF40B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58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EA3EE7-1F74-4FBF-BCA8-EFF3EEC0B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8F97D-5494-497E-A407-38FC057CC6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AF169-A91D-47FB-A96A-781BD026DF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17264-C4A2-4046-971A-0D6997A1D32A}" type="datetimeFigureOut">
              <a:rPr lang="en-US" smtClean="0"/>
              <a:t>4/12/2021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6F37D-325D-4964-A9AB-14A596BBA5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0EBCBB-BF3B-4316-BCD4-5B8BE8E194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00763-F5EB-4CA4-BD81-E1ADBF40B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628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hyperlink" Target="https://www.adafruit.com/product/3392" TargetMode="External"/><Relationship Id="rId18" Type="http://schemas.openxmlformats.org/officeDocument/2006/relationships/image" Target="../media/image41.jpeg"/><Relationship Id="rId3" Type="http://schemas.openxmlformats.org/officeDocument/2006/relationships/hyperlink" Target="https://www.adafruit.com/product/4133" TargetMode="External"/><Relationship Id="rId21" Type="http://schemas.openxmlformats.org/officeDocument/2006/relationships/hyperlink" Target="https://www.digikey.com/en/products/detail/bourns-inc/3296W-1-103/84523?utm_adgroup=Potentiometers%2C%20Variable%20Resistors&amp;utm_source=google&amp;utm_medium=cpc&amp;utm_campaign=Shopping_Supplier_Bourns_0118_Co-op&amp;utm_term=&amp;utm_content=Potentiometers%2C%20Variable%20Resistors&amp;gclid=Cj0KCQjwmcWDBhCOARIsALgJ2Qd2d0RKqD3VPrlGcV_LWQZS3lvAotimep28zeRoeotcj11I-eWvQwgaAt1GEALw_wcB" TargetMode="External"/><Relationship Id="rId7" Type="http://schemas.openxmlformats.org/officeDocument/2006/relationships/hyperlink" Target="https://www.adafruit.com/product/356" TargetMode="External"/><Relationship Id="rId12" Type="http://schemas.openxmlformats.org/officeDocument/2006/relationships/image" Target="../media/image38.png"/><Relationship Id="rId17" Type="http://schemas.openxmlformats.org/officeDocument/2006/relationships/hyperlink" Target="https://www.westfloridacomponents.com/K049APL09/500+ohm+SMT+Trimmer+Potentiometer+Bourns+3314G-1-501E.html" TargetMode="External"/><Relationship Id="rId2" Type="http://schemas.openxmlformats.org/officeDocument/2006/relationships/image" Target="../media/image33.jpeg"/><Relationship Id="rId16" Type="http://schemas.openxmlformats.org/officeDocument/2006/relationships/image" Target="../media/image40.png"/><Relationship Id="rId20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hyperlink" Target="https://www.adafruit.com/product/562" TargetMode="External"/><Relationship Id="rId24" Type="http://schemas.openxmlformats.org/officeDocument/2006/relationships/image" Target="../media/image44.jpeg"/><Relationship Id="rId5" Type="http://schemas.openxmlformats.org/officeDocument/2006/relationships/hyperlink" Target="https://www.adafruit.com/product/4271" TargetMode="External"/><Relationship Id="rId15" Type="http://schemas.openxmlformats.org/officeDocument/2006/relationships/hyperlink" Target="https://www.adafruit.com/product/3391" TargetMode="External"/><Relationship Id="rId23" Type="http://schemas.openxmlformats.org/officeDocument/2006/relationships/hyperlink" Target="https://www.digikey.com/en/products/detail/amphenol-piher-sensing-systems/PT15NV17-103A2020-E-S/9556013?utm_adgroup=Trimmer%20Potentiometers&amp;utm_source=google&amp;utm_medium=cpc&amp;utm_campaign=Shopping_Product_Potentiometers%2C%20Variable%20Resistors_NEW&amp;utm_term=&amp;utm_content=Trimmer%20Potentiometers&amp;gclid=Cj0KCQjwmcWDBhCOARIsALgJ2QfXEKLM4D2BvexAcncZsiXkPFWWBzA389zl0K7yv7g0jcXfe9AfuPQaAjpsEALw_wcB" TargetMode="External"/><Relationship Id="rId10" Type="http://schemas.openxmlformats.org/officeDocument/2006/relationships/image" Target="../media/image37.jpeg"/><Relationship Id="rId19" Type="http://schemas.openxmlformats.org/officeDocument/2006/relationships/hyperlink" Target="https://www.digikey.com/en/products/detail/bourns-inc/3362P-1-102LF/1088411?utm_adgroup=Trimmer%20Potentiometers&amp;utm_source=google&amp;utm_medium=cpc&amp;utm_campaign=Shopping_Product_Potentiometers%2C%20Variable%20Resistors_NEW&amp;utm_term=&amp;utm_content=Trimmer%20Potentiometers&amp;gclid=Cj0KCQjwmcWDBhCOARIsALgJ2QdOyzx1moECmplfCaKUVMt2lxGcZFWrGW1OIlT7B_swvJ5g2X2bmNgaAuroEALw_wcB" TargetMode="External"/><Relationship Id="rId4" Type="http://schemas.openxmlformats.org/officeDocument/2006/relationships/image" Target="../media/image34.png"/><Relationship Id="rId9" Type="http://schemas.openxmlformats.org/officeDocument/2006/relationships/hyperlink" Target="https://www.adafruit.com/product/4219" TargetMode="External"/><Relationship Id="rId14" Type="http://schemas.openxmlformats.org/officeDocument/2006/relationships/image" Target="../media/image39.png"/><Relationship Id="rId22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2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" Type="http://schemas.openxmlformats.org/officeDocument/2006/relationships/hyperlink" Target="https://www.adafruit.com/product/2058" TargetMode="Externa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dafruit.com/product/4271" TargetMode="External"/><Relationship Id="rId11" Type="http://schemas.openxmlformats.org/officeDocument/2006/relationships/hyperlink" Target="https://www.adafruit.com/product/2046" TargetMode="External"/><Relationship Id="rId5" Type="http://schemas.openxmlformats.org/officeDocument/2006/relationships/image" Target="../media/image47.png"/><Relationship Id="rId15" Type="http://schemas.openxmlformats.org/officeDocument/2006/relationships/hyperlink" Target="https://www.adafruit.com/product/2056" TargetMode="External"/><Relationship Id="rId10" Type="http://schemas.openxmlformats.org/officeDocument/2006/relationships/image" Target="../media/image50.png"/><Relationship Id="rId4" Type="http://schemas.openxmlformats.org/officeDocument/2006/relationships/image" Target="../media/image46.png"/><Relationship Id="rId9" Type="http://schemas.openxmlformats.org/officeDocument/2006/relationships/hyperlink" Target="https://www.adafruit.com/product/2047" TargetMode="External"/><Relationship Id="rId1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adafruit.com/product/35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12" Type="http://schemas.openxmlformats.org/officeDocument/2006/relationships/image" Target="../media/image29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8.jpe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svg"/><Relationship Id="rId9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382223-C052-4E1A-99CC-BA59EA7C5D99}"/>
                  </a:ext>
                </a:extLst>
              </p:cNvPr>
              <p:cNvSpPr txBox="1"/>
              <p:nvPr/>
            </p:nvSpPr>
            <p:spPr>
              <a:xfrm>
                <a:off x="4237004" y="5157464"/>
                <a:ext cx="3333413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382223-C052-4E1A-99CC-BA59EA7C5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004" y="5157464"/>
                <a:ext cx="3333413" cy="877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DAD348B-5198-4ABE-9F4A-5DD6B3DBB876}"/>
              </a:ext>
            </a:extLst>
          </p:cNvPr>
          <p:cNvSpPr/>
          <p:nvPr/>
        </p:nvSpPr>
        <p:spPr>
          <a:xfrm>
            <a:off x="2873155" y="1826920"/>
            <a:ext cx="418407" cy="75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F1CB007-9D72-4AB9-AF79-916103A4F30D}"/>
              </a:ext>
            </a:extLst>
          </p:cNvPr>
          <p:cNvSpPr/>
          <p:nvPr/>
        </p:nvSpPr>
        <p:spPr>
          <a:xfrm>
            <a:off x="2895273" y="1647437"/>
            <a:ext cx="232166" cy="1160829"/>
          </a:xfrm>
          <a:custGeom>
            <a:avLst/>
            <a:gdLst/>
            <a:ahLst/>
            <a:cxnLst/>
            <a:rect l="l" t="t" r="r" b="b"/>
            <a:pathLst>
              <a:path w="328929" h="1644650">
                <a:moveTo>
                  <a:pt x="164405" y="0"/>
                </a:moveTo>
                <a:lnTo>
                  <a:pt x="164405" y="287805"/>
                </a:lnTo>
                <a:lnTo>
                  <a:pt x="328861" y="374128"/>
                </a:lnTo>
                <a:lnTo>
                  <a:pt x="0" y="546776"/>
                </a:lnTo>
                <a:lnTo>
                  <a:pt x="328861" y="719474"/>
                </a:lnTo>
                <a:lnTo>
                  <a:pt x="0" y="892121"/>
                </a:lnTo>
                <a:lnTo>
                  <a:pt x="328861" y="1064769"/>
                </a:lnTo>
                <a:lnTo>
                  <a:pt x="0" y="1237467"/>
                </a:lnTo>
                <a:lnTo>
                  <a:pt x="164405" y="1323791"/>
                </a:lnTo>
                <a:lnTo>
                  <a:pt x="164405" y="1644509"/>
                </a:lnTo>
              </a:path>
            </a:pathLst>
          </a:custGeom>
          <a:ln w="40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7044F-776C-4AAD-9554-167119E1EE36}"/>
              </a:ext>
            </a:extLst>
          </p:cNvPr>
          <p:cNvSpPr txBox="1"/>
          <p:nvPr/>
        </p:nvSpPr>
        <p:spPr>
          <a:xfrm>
            <a:off x="2461601" y="2056561"/>
            <a:ext cx="41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swald Light" pitchFamily="2" charset="0"/>
              </a:rPr>
              <a:t>R1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6CDAC5-E273-457A-8CEC-CEFDC6F9F6A3}"/>
              </a:ext>
            </a:extLst>
          </p:cNvPr>
          <p:cNvGrpSpPr/>
          <p:nvPr/>
        </p:nvGrpSpPr>
        <p:grpSpPr>
          <a:xfrm>
            <a:off x="2685799" y="3971922"/>
            <a:ext cx="661500" cy="1008282"/>
            <a:chOff x="8304742" y="1892028"/>
            <a:chExt cx="661500" cy="10082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E9280C-F5CB-493F-B4DA-F856FCE77752}"/>
                </a:ext>
              </a:extLst>
            </p:cNvPr>
            <p:cNvSpPr txBox="1"/>
            <p:nvPr/>
          </p:nvSpPr>
          <p:spPr>
            <a:xfrm>
              <a:off x="8304742" y="2500200"/>
              <a:ext cx="661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GND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DD15949-EBD8-48F8-8D40-21E0769D95A7}"/>
                </a:ext>
              </a:extLst>
            </p:cNvPr>
            <p:cNvGrpSpPr/>
            <p:nvPr/>
          </p:nvGrpSpPr>
          <p:grpSpPr>
            <a:xfrm>
              <a:off x="8406892" y="1892028"/>
              <a:ext cx="457200" cy="545805"/>
              <a:chOff x="8777094" y="4751482"/>
              <a:chExt cx="457200" cy="54580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9E1220B-F554-4141-8A4D-34F130A1B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5694" y="4751482"/>
                <a:ext cx="0" cy="365760"/>
              </a:xfrm>
              <a:prstGeom prst="line">
                <a:avLst/>
              </a:prstGeom>
              <a:ln w="4064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02706EC-C420-473D-BA04-C90C01EB3EE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4901460"/>
                <a:ext cx="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F1E6ED2-10C0-4923-9947-F84D15C2E1A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049125"/>
                <a:ext cx="0" cy="3200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D78322C-05ED-4061-B759-35323314D8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228707"/>
                <a:ext cx="0" cy="1371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37F1BD-2368-452A-BC86-D2A059FE963A}"/>
              </a:ext>
            </a:extLst>
          </p:cNvPr>
          <p:cNvGrpSpPr/>
          <p:nvPr/>
        </p:nvGrpSpPr>
        <p:grpSpPr>
          <a:xfrm>
            <a:off x="2725449" y="837566"/>
            <a:ext cx="568411" cy="803462"/>
            <a:chOff x="5443562" y="1448493"/>
            <a:chExt cx="568411" cy="80346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6B1ECE6-5B3B-4C48-BF1A-32160ED71A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7768" y="1846656"/>
              <a:ext cx="0" cy="405299"/>
            </a:xfrm>
            <a:prstGeom prst="straightConnector1">
              <a:avLst/>
            </a:prstGeom>
            <a:ln w="40640">
              <a:solidFill>
                <a:schemeClr val="tx1"/>
              </a:solidFill>
              <a:headEnd type="oval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992EB2-209E-4B76-9F6D-320A9C7BF9F0}"/>
                </a:ext>
              </a:extLst>
            </p:cNvPr>
            <p:cNvSpPr txBox="1"/>
            <p:nvPr/>
          </p:nvSpPr>
          <p:spPr>
            <a:xfrm>
              <a:off x="5443562" y="1448493"/>
              <a:ext cx="5684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Vcc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92534F2-2353-458D-A523-3D1ED855C586}"/>
              </a:ext>
            </a:extLst>
          </p:cNvPr>
          <p:cNvSpPr/>
          <p:nvPr/>
        </p:nvSpPr>
        <p:spPr>
          <a:xfrm>
            <a:off x="2873155" y="2966092"/>
            <a:ext cx="418407" cy="75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5B0C2EC1-2379-47DC-8B9B-CBAE5A608DFC}"/>
              </a:ext>
            </a:extLst>
          </p:cNvPr>
          <p:cNvSpPr/>
          <p:nvPr/>
        </p:nvSpPr>
        <p:spPr>
          <a:xfrm>
            <a:off x="2895273" y="2786609"/>
            <a:ext cx="232166" cy="1160829"/>
          </a:xfrm>
          <a:custGeom>
            <a:avLst/>
            <a:gdLst/>
            <a:ahLst/>
            <a:cxnLst/>
            <a:rect l="l" t="t" r="r" b="b"/>
            <a:pathLst>
              <a:path w="328929" h="1644650">
                <a:moveTo>
                  <a:pt x="164405" y="0"/>
                </a:moveTo>
                <a:lnTo>
                  <a:pt x="164405" y="287805"/>
                </a:lnTo>
                <a:lnTo>
                  <a:pt x="328861" y="374128"/>
                </a:lnTo>
                <a:lnTo>
                  <a:pt x="0" y="546776"/>
                </a:lnTo>
                <a:lnTo>
                  <a:pt x="328861" y="719474"/>
                </a:lnTo>
                <a:lnTo>
                  <a:pt x="0" y="892121"/>
                </a:lnTo>
                <a:lnTo>
                  <a:pt x="328861" y="1064769"/>
                </a:lnTo>
                <a:lnTo>
                  <a:pt x="0" y="1237467"/>
                </a:lnTo>
                <a:lnTo>
                  <a:pt x="164405" y="1323791"/>
                </a:lnTo>
                <a:lnTo>
                  <a:pt x="164405" y="1644509"/>
                </a:lnTo>
              </a:path>
            </a:pathLst>
          </a:custGeom>
          <a:ln w="40547">
            <a:solidFill>
              <a:srgbClr val="000000"/>
            </a:solidFill>
            <a:headEnd type="oval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FC6B7D-E313-4733-9D5E-ED57D6770B91}"/>
              </a:ext>
            </a:extLst>
          </p:cNvPr>
          <p:cNvSpPr txBox="1"/>
          <p:nvPr/>
        </p:nvSpPr>
        <p:spPr>
          <a:xfrm>
            <a:off x="2453554" y="3195733"/>
            <a:ext cx="4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swald Light" pitchFamily="2" charset="0"/>
              </a:rPr>
              <a:t>R2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80E559-DFF7-4499-B70A-E74EC022A703}"/>
              </a:ext>
            </a:extLst>
          </p:cNvPr>
          <p:cNvSpPr txBox="1"/>
          <p:nvPr/>
        </p:nvSpPr>
        <p:spPr>
          <a:xfrm>
            <a:off x="3065573" y="2549027"/>
            <a:ext cx="615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EF0458-52BA-426C-8B11-CCF586F87A86}"/>
              </a:ext>
            </a:extLst>
          </p:cNvPr>
          <p:cNvSpPr txBox="1"/>
          <p:nvPr/>
        </p:nvSpPr>
        <p:spPr>
          <a:xfrm>
            <a:off x="3065573" y="1415025"/>
            <a:ext cx="541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0587BE-D583-40AD-809C-E5395096D91F}"/>
                  </a:ext>
                </a:extLst>
              </p:cNvPr>
              <p:cNvSpPr txBox="1"/>
              <p:nvPr/>
            </p:nvSpPr>
            <p:spPr>
              <a:xfrm>
                <a:off x="4112534" y="725842"/>
                <a:ext cx="25429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0587BE-D583-40AD-809C-E5395096D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534" y="725842"/>
                <a:ext cx="254294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E5D4DF-D79F-4FCB-8273-3E0F549D4A7A}"/>
                  </a:ext>
                </a:extLst>
              </p:cNvPr>
              <p:cNvSpPr txBox="1"/>
              <p:nvPr/>
            </p:nvSpPr>
            <p:spPr>
              <a:xfrm>
                <a:off x="8719548" y="606734"/>
                <a:ext cx="17808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E5D4DF-D79F-4FCB-8273-3E0F549D4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548" y="606734"/>
                <a:ext cx="178080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FDEE1A-C75E-4110-ADDF-F4C5B2FC1C96}"/>
                  </a:ext>
                </a:extLst>
              </p:cNvPr>
              <p:cNvSpPr txBox="1"/>
              <p:nvPr/>
            </p:nvSpPr>
            <p:spPr>
              <a:xfrm>
                <a:off x="4112534" y="1384248"/>
                <a:ext cx="33287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FDEE1A-C75E-4110-ADDF-F4C5B2FC1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534" y="1384248"/>
                <a:ext cx="33287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804EDB-2AA0-4707-A574-6BE255B6455C}"/>
                  </a:ext>
                </a:extLst>
              </p:cNvPr>
              <p:cNvSpPr txBox="1"/>
              <p:nvPr/>
            </p:nvSpPr>
            <p:spPr>
              <a:xfrm>
                <a:off x="8678658" y="4549317"/>
                <a:ext cx="26654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E804EDB-2AA0-4707-A574-6BE255B64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658" y="4549317"/>
                <a:ext cx="266541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272C92-8FAB-40A7-99DB-DDBBE5C30BA4}"/>
                  </a:ext>
                </a:extLst>
              </p:cNvPr>
              <p:cNvSpPr txBox="1"/>
              <p:nvPr/>
            </p:nvSpPr>
            <p:spPr>
              <a:xfrm>
                <a:off x="8724514" y="5165127"/>
                <a:ext cx="26654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272C92-8FAB-40A7-99DB-DDBBE5C30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514" y="5165127"/>
                <a:ext cx="2665410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692E50-C8DF-40BF-87D7-590E1110077A}"/>
                  </a:ext>
                </a:extLst>
              </p:cNvPr>
              <p:cNvSpPr txBox="1"/>
              <p:nvPr/>
            </p:nvSpPr>
            <p:spPr>
              <a:xfrm>
                <a:off x="8767672" y="5990334"/>
                <a:ext cx="41567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B692E50-C8DF-40BF-87D7-590E111007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7672" y="5990334"/>
                <a:ext cx="415677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B4147F-EF27-4E3B-8DBF-83459C6966F9}"/>
                  </a:ext>
                </a:extLst>
              </p:cNvPr>
              <p:cNvSpPr txBox="1"/>
              <p:nvPr/>
            </p:nvSpPr>
            <p:spPr>
              <a:xfrm>
                <a:off x="4112534" y="2149048"/>
                <a:ext cx="5442131" cy="883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B4147F-EF27-4E3B-8DBF-83459C696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534" y="2149048"/>
                <a:ext cx="5442131" cy="88306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B09B88-93AC-484E-BB09-CCE0224BC71F}"/>
                  </a:ext>
                </a:extLst>
              </p:cNvPr>
              <p:cNvSpPr txBox="1"/>
              <p:nvPr/>
            </p:nvSpPr>
            <p:spPr>
              <a:xfrm>
                <a:off x="3977218" y="3164955"/>
                <a:ext cx="6209841" cy="867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2⇒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B09B88-93AC-484E-BB09-CCE0224BC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218" y="3164955"/>
                <a:ext cx="6209841" cy="8675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6561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F1B6E0-DA36-4C2D-B068-FB22CB9DE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75" y="0"/>
            <a:ext cx="1050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781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1028">
            <a:extLst>
              <a:ext uri="{FF2B5EF4-FFF2-40B4-BE49-F238E27FC236}">
                <a16:creationId xmlns:a16="http://schemas.microsoft.com/office/drawing/2014/main" id="{7555F73A-85D9-4675-A753-D61D0D2A3772}"/>
              </a:ext>
            </a:extLst>
          </p:cNvPr>
          <p:cNvSpPr/>
          <p:nvPr/>
        </p:nvSpPr>
        <p:spPr>
          <a:xfrm>
            <a:off x="-327619" y="0"/>
            <a:ext cx="118557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How to Run an Analog Soundboard">
            <a:extLst>
              <a:ext uri="{FF2B5EF4-FFF2-40B4-BE49-F238E27FC236}">
                <a16:creationId xmlns:a16="http://schemas.microsoft.com/office/drawing/2014/main" id="{28E3CEC6-D04E-411C-ACEA-C85151794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02"/>
          <a:stretch/>
        </p:blipFill>
        <p:spPr bwMode="auto">
          <a:xfrm>
            <a:off x="-67529" y="516324"/>
            <a:ext cx="5452287" cy="5346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E1BE93-0F51-431E-94F1-4B3BA5DFF0CA}"/>
              </a:ext>
            </a:extLst>
          </p:cNvPr>
          <p:cNvSpPr txBox="1"/>
          <p:nvPr/>
        </p:nvSpPr>
        <p:spPr>
          <a:xfrm>
            <a:off x="2076080" y="4890491"/>
            <a:ext cx="1824445" cy="350865"/>
          </a:xfrm>
          <a:prstGeom prst="rect">
            <a:avLst/>
          </a:prstGeom>
          <a:solidFill>
            <a:schemeClr val="bg1"/>
          </a:solidFill>
        </p:spPr>
        <p:txBody>
          <a:bodyPr wrap="square" bIns="27432" rtlCol="0">
            <a:spAutoFit/>
          </a:bodyPr>
          <a:lstStyle/>
          <a:p>
            <a:r>
              <a:rPr lang="en-US" dirty="0">
                <a:latin typeface="Bebas Neue" panose="020B0606020202050201" pitchFamily="34" charset="0"/>
              </a:rPr>
              <a:t>Slide potentiometers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8895D9B-2939-49AF-B423-59B9FF1BFF7B}"/>
              </a:ext>
            </a:extLst>
          </p:cNvPr>
          <p:cNvCxnSpPr>
            <a:cxnSpLocks/>
          </p:cNvCxnSpPr>
          <p:nvPr/>
        </p:nvCxnSpPr>
        <p:spPr>
          <a:xfrm flipH="1" flipV="1">
            <a:off x="2354755" y="4416900"/>
            <a:ext cx="374468" cy="521833"/>
          </a:xfrm>
          <a:prstGeom prst="line">
            <a:avLst/>
          </a:prstGeom>
          <a:ln w="12700">
            <a:solidFill>
              <a:schemeClr val="bg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FEA7510-C969-4C6B-8A5F-371A88644005}"/>
              </a:ext>
            </a:extLst>
          </p:cNvPr>
          <p:cNvCxnSpPr>
            <a:cxnSpLocks/>
          </p:cNvCxnSpPr>
          <p:nvPr/>
        </p:nvCxnSpPr>
        <p:spPr>
          <a:xfrm flipV="1">
            <a:off x="2729223" y="4169731"/>
            <a:ext cx="139609" cy="769002"/>
          </a:xfrm>
          <a:prstGeom prst="line">
            <a:avLst/>
          </a:prstGeom>
          <a:ln w="12700">
            <a:solidFill>
              <a:schemeClr val="bg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1D0AAF0-4D49-4DCA-8713-2FA8670BB767}"/>
              </a:ext>
            </a:extLst>
          </p:cNvPr>
          <p:cNvSpPr txBox="1"/>
          <p:nvPr/>
        </p:nvSpPr>
        <p:spPr>
          <a:xfrm>
            <a:off x="1204638" y="819649"/>
            <a:ext cx="1987730" cy="350865"/>
          </a:xfrm>
          <a:prstGeom prst="rect">
            <a:avLst/>
          </a:prstGeom>
          <a:solidFill>
            <a:schemeClr val="bg1"/>
          </a:solidFill>
        </p:spPr>
        <p:txBody>
          <a:bodyPr wrap="square" bIns="27432" rtlCol="0">
            <a:spAutoFit/>
          </a:bodyPr>
          <a:lstStyle/>
          <a:p>
            <a:r>
              <a:rPr lang="en-US" dirty="0">
                <a:latin typeface="Bebas Neue" panose="020B0606020202050201" pitchFamily="34" charset="0"/>
              </a:rPr>
              <a:t>Rotary potentiometers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D74120-E516-41F6-9730-8E110FC92BEC}"/>
              </a:ext>
            </a:extLst>
          </p:cNvPr>
          <p:cNvCxnSpPr>
            <a:cxnSpLocks/>
          </p:cNvCxnSpPr>
          <p:nvPr/>
        </p:nvCxnSpPr>
        <p:spPr>
          <a:xfrm flipH="1">
            <a:off x="1391872" y="1103194"/>
            <a:ext cx="287111" cy="226062"/>
          </a:xfrm>
          <a:prstGeom prst="line">
            <a:avLst/>
          </a:prstGeom>
          <a:ln w="12700">
            <a:solidFill>
              <a:schemeClr val="bg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86649D9-A614-4111-870C-BB32E80AAE2E}"/>
              </a:ext>
            </a:extLst>
          </p:cNvPr>
          <p:cNvCxnSpPr>
            <a:cxnSpLocks/>
          </p:cNvCxnSpPr>
          <p:nvPr/>
        </p:nvCxnSpPr>
        <p:spPr>
          <a:xfrm flipH="1">
            <a:off x="1589991" y="1170514"/>
            <a:ext cx="34834" cy="319170"/>
          </a:xfrm>
          <a:prstGeom prst="line">
            <a:avLst/>
          </a:prstGeom>
          <a:ln w="12700">
            <a:solidFill>
              <a:schemeClr val="bg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hlinkClick r:id="rId3"/>
            <a:extLst>
              <a:ext uri="{FF2B5EF4-FFF2-40B4-BE49-F238E27FC236}">
                <a16:creationId xmlns:a16="http://schemas.microsoft.com/office/drawing/2014/main" id="{4EDD17BA-CF39-4DDA-905E-0A25EB89BC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775" y="516325"/>
            <a:ext cx="1526857" cy="1458274"/>
          </a:xfrm>
          <a:prstGeom prst="rect">
            <a:avLst/>
          </a:prstGeom>
        </p:spPr>
      </p:pic>
      <p:pic>
        <p:nvPicPr>
          <p:cNvPr id="21" name="Picture 20">
            <a:hlinkClick r:id="rId5"/>
            <a:extLst>
              <a:ext uri="{FF2B5EF4-FFF2-40B4-BE49-F238E27FC236}">
                <a16:creationId xmlns:a16="http://schemas.microsoft.com/office/drawing/2014/main" id="{2067D1F6-9573-4847-9384-C8CEF7FCBF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57" r="1641"/>
          <a:stretch/>
        </p:blipFill>
        <p:spPr>
          <a:xfrm>
            <a:off x="7256029" y="516325"/>
            <a:ext cx="1527048" cy="1463040"/>
          </a:xfrm>
          <a:prstGeom prst="rect">
            <a:avLst/>
          </a:prstGeom>
        </p:spPr>
      </p:pic>
      <p:pic>
        <p:nvPicPr>
          <p:cNvPr id="23" name="Picture 22">
            <a:hlinkClick r:id="rId7"/>
            <a:extLst>
              <a:ext uri="{FF2B5EF4-FFF2-40B4-BE49-F238E27FC236}">
                <a16:creationId xmlns:a16="http://schemas.microsoft.com/office/drawing/2014/main" id="{3DC1BE11-B352-4459-B8FA-047A0F9426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798"/>
          <a:stretch/>
        </p:blipFill>
        <p:spPr>
          <a:xfrm>
            <a:off x="5573584" y="2474913"/>
            <a:ext cx="1527048" cy="1463040"/>
          </a:xfrm>
          <a:prstGeom prst="rect">
            <a:avLst/>
          </a:prstGeom>
        </p:spPr>
      </p:pic>
      <p:pic>
        <p:nvPicPr>
          <p:cNvPr id="1028" name="Picture 4" descr="Profile of slide pot in middle">
            <a:hlinkClick r:id="rId9"/>
            <a:extLst>
              <a:ext uri="{FF2B5EF4-FFF2-40B4-BE49-F238E27FC236}">
                <a16:creationId xmlns:a16="http://schemas.microsoft.com/office/drawing/2014/main" id="{51CACF67-7C8E-488F-9E30-1FC465E03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9" b="22738"/>
          <a:stretch/>
        </p:blipFill>
        <p:spPr bwMode="auto">
          <a:xfrm>
            <a:off x="8938474" y="519977"/>
            <a:ext cx="3108762" cy="145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hlinkClick r:id="rId11"/>
            <a:extLst>
              <a:ext uri="{FF2B5EF4-FFF2-40B4-BE49-F238E27FC236}">
                <a16:creationId xmlns:a16="http://schemas.microsoft.com/office/drawing/2014/main" id="{7F1DBFE8-4B93-47DF-A49E-A394D8CFB5B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6205" b="2858"/>
          <a:stretch/>
        </p:blipFill>
        <p:spPr>
          <a:xfrm>
            <a:off x="7256029" y="2474913"/>
            <a:ext cx="1527048" cy="1463040"/>
          </a:xfrm>
          <a:prstGeom prst="rect">
            <a:avLst/>
          </a:prstGeom>
        </p:spPr>
      </p:pic>
      <p:pic>
        <p:nvPicPr>
          <p:cNvPr id="31" name="Picture 30">
            <a:hlinkClick r:id="rId13"/>
            <a:extLst>
              <a:ext uri="{FF2B5EF4-FFF2-40B4-BE49-F238E27FC236}">
                <a16:creationId xmlns:a16="http://schemas.microsoft.com/office/drawing/2014/main" id="{91B2FE0F-4CE4-4300-9F72-B527A60686B3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r="4355"/>
          <a:stretch/>
        </p:blipFill>
        <p:spPr>
          <a:xfrm rot="5400000">
            <a:off x="10565908" y="2456626"/>
            <a:ext cx="1463040" cy="1499616"/>
          </a:xfrm>
          <a:prstGeom prst="rect">
            <a:avLst/>
          </a:prstGeom>
        </p:spPr>
      </p:pic>
      <p:pic>
        <p:nvPicPr>
          <p:cNvPr id="1025" name="Picture 1024">
            <a:hlinkClick r:id="rId15"/>
            <a:extLst>
              <a:ext uri="{FF2B5EF4-FFF2-40B4-BE49-F238E27FC236}">
                <a16:creationId xmlns:a16="http://schemas.microsoft.com/office/drawing/2014/main" id="{CDB34E16-CBF7-449B-A04C-6537CE527203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4306"/>
          <a:stretch/>
        </p:blipFill>
        <p:spPr>
          <a:xfrm rot="5400000">
            <a:off x="8933829" y="2457007"/>
            <a:ext cx="1463040" cy="1498855"/>
          </a:xfrm>
          <a:prstGeom prst="rect">
            <a:avLst/>
          </a:prstGeom>
        </p:spPr>
      </p:pic>
      <p:pic>
        <p:nvPicPr>
          <p:cNvPr id="1030" name="Picture 6" descr="500 ohm SMT Trimmer Potentiometer Bourns 3314G-1-501E">
            <a:hlinkClick r:id="rId17"/>
            <a:extLst>
              <a:ext uri="{FF2B5EF4-FFF2-40B4-BE49-F238E27FC236}">
                <a16:creationId xmlns:a16="http://schemas.microsoft.com/office/drawing/2014/main" id="{17310E39-40BE-455C-985C-89AF21FDB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65"/>
          <a:stretch/>
        </p:blipFill>
        <p:spPr bwMode="auto">
          <a:xfrm>
            <a:off x="7571951" y="4435083"/>
            <a:ext cx="943011" cy="940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3362P Series">
            <a:hlinkClick r:id="rId19"/>
            <a:extLst>
              <a:ext uri="{FF2B5EF4-FFF2-40B4-BE49-F238E27FC236}">
                <a16:creationId xmlns:a16="http://schemas.microsoft.com/office/drawing/2014/main" id="{E5CEAE2F-4128-490E-831C-6BC79E668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791" y="4435083"/>
            <a:ext cx="943010" cy="94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hlinkClick r:id="rId21"/>
            <a:extLst>
              <a:ext uri="{FF2B5EF4-FFF2-40B4-BE49-F238E27FC236}">
                <a16:creationId xmlns:a16="http://schemas.microsoft.com/office/drawing/2014/main" id="{8B2D5AB4-4BFB-4421-8302-026FC007E6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t="13078" r="8105"/>
          <a:stretch/>
        </p:blipFill>
        <p:spPr bwMode="auto">
          <a:xfrm>
            <a:off x="9116865" y="4372194"/>
            <a:ext cx="1128336" cy="1126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7" name="TextBox 1026">
            <a:extLst>
              <a:ext uri="{FF2B5EF4-FFF2-40B4-BE49-F238E27FC236}">
                <a16:creationId xmlns:a16="http://schemas.microsoft.com/office/drawing/2014/main" id="{43829998-D30E-4B9C-9374-EAA43763FE1F}"/>
              </a:ext>
            </a:extLst>
          </p:cNvPr>
          <p:cNvSpPr txBox="1"/>
          <p:nvPr/>
        </p:nvSpPr>
        <p:spPr>
          <a:xfrm>
            <a:off x="5573774" y="1972385"/>
            <a:ext cx="1526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Segoe Condensed" panose="020B0606040200020203" pitchFamily="34" charset="0"/>
              </a:rPr>
              <a:t>Rotary Pot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10K</a:t>
            </a:r>
            <a:r>
              <a:rPr lang="el-GR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Ω</a:t>
            </a:r>
            <a:endParaRPr lang="en-US" sz="1400" b="1" dirty="0">
              <a:latin typeface="Segoe Condensed" panose="020B0606040200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9725E0D-2D91-4760-A8C8-677638CD3991}"/>
              </a:ext>
            </a:extLst>
          </p:cNvPr>
          <p:cNvSpPr txBox="1"/>
          <p:nvPr/>
        </p:nvSpPr>
        <p:spPr>
          <a:xfrm>
            <a:off x="10024886" y="-356196"/>
            <a:ext cx="1526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Segoe Condensed" panose="020B0606040200020203" pitchFamily="34" charset="0"/>
              </a:rPr>
              <a:t>Rotary Linear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10K</a:t>
            </a:r>
            <a:r>
              <a:rPr lang="el-GR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Ω</a:t>
            </a:r>
            <a:endParaRPr lang="en-US" sz="1400" b="1" dirty="0">
              <a:latin typeface="Segoe Condensed" panose="020B0606040200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8059F43-31F2-4ADD-9843-060A24CCDB43}"/>
              </a:ext>
            </a:extLst>
          </p:cNvPr>
          <p:cNvSpPr txBox="1"/>
          <p:nvPr/>
        </p:nvSpPr>
        <p:spPr>
          <a:xfrm>
            <a:off x="7159168" y="1972385"/>
            <a:ext cx="1745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Segoe Condensed" panose="020B0606040200020203" pitchFamily="34" charset="0"/>
              </a:rPr>
              <a:t>Slide Pot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10K</a:t>
            </a:r>
            <a:r>
              <a:rPr lang="el-GR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Ω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 (35mm)</a:t>
            </a:r>
            <a:endParaRPr lang="en-US" sz="1400" b="1" dirty="0">
              <a:latin typeface="Segoe Condensed" panose="020B060604020002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9236EDB-AE39-482B-AB6A-E4C6B6B92024}"/>
              </a:ext>
            </a:extLst>
          </p:cNvPr>
          <p:cNvSpPr txBox="1"/>
          <p:nvPr/>
        </p:nvSpPr>
        <p:spPr>
          <a:xfrm>
            <a:off x="8938474" y="1979365"/>
            <a:ext cx="31087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Segoe Condensed" panose="020B0606040200020203" pitchFamily="34" charset="0"/>
              </a:rPr>
              <a:t>Slide Pot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10K</a:t>
            </a:r>
            <a:r>
              <a:rPr lang="el-GR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Ω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 (75mm)</a:t>
            </a:r>
            <a:endParaRPr lang="en-US" sz="1400" b="1" dirty="0">
              <a:latin typeface="Segoe Condensed" panose="020B060604020002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E34279E-5E64-4EAE-87CB-7BDAA60F93A6}"/>
              </a:ext>
            </a:extLst>
          </p:cNvPr>
          <p:cNvSpPr txBox="1"/>
          <p:nvPr/>
        </p:nvSpPr>
        <p:spPr>
          <a:xfrm>
            <a:off x="5573583" y="3942512"/>
            <a:ext cx="15268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Segoe Condensed" panose="020B0606040200020203" pitchFamily="34" charset="0"/>
              </a:rPr>
              <a:t>Trim Pot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10K</a:t>
            </a:r>
            <a:r>
              <a:rPr lang="el-GR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Ω</a:t>
            </a:r>
            <a:endParaRPr lang="en-US" sz="1400" b="1" dirty="0">
              <a:latin typeface="Segoe Condensed" panose="020B0606040200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D5B1629-CFE3-4FEF-B27D-2BC9AC9BDDF0}"/>
              </a:ext>
            </a:extLst>
          </p:cNvPr>
          <p:cNvSpPr txBox="1"/>
          <p:nvPr/>
        </p:nvSpPr>
        <p:spPr>
          <a:xfrm>
            <a:off x="7270783" y="3942512"/>
            <a:ext cx="15122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Segoe Condensed" panose="020B0606040200020203" pitchFamily="34" charset="0"/>
              </a:rPr>
              <a:t>Panel Mount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10K</a:t>
            </a:r>
            <a:r>
              <a:rPr lang="el-GR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Ω</a:t>
            </a:r>
            <a:endParaRPr lang="en-US" sz="1400" b="1" dirty="0">
              <a:latin typeface="Segoe Condensed" panose="020B060604020002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C6DA87C-9383-4707-9AB8-CDFE906FF186}"/>
              </a:ext>
            </a:extLst>
          </p:cNvPr>
          <p:cNvSpPr txBox="1"/>
          <p:nvPr/>
        </p:nvSpPr>
        <p:spPr>
          <a:xfrm>
            <a:off x="8912011" y="3942512"/>
            <a:ext cx="1512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Segoe Condensed" panose="020B0606040200020203" pitchFamily="34" charset="0"/>
              </a:rPr>
              <a:t>Logarithmic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10K</a:t>
            </a:r>
            <a:r>
              <a:rPr lang="el-GR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Ω</a:t>
            </a:r>
            <a:endParaRPr lang="en-US" sz="1400" b="1" dirty="0">
              <a:latin typeface="Segoe Condensed" panose="020B0606040200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C0DB73-4DC4-4DD5-B7A0-AEC247BDB24B}"/>
              </a:ext>
            </a:extLst>
          </p:cNvPr>
          <p:cNvSpPr txBox="1"/>
          <p:nvPr/>
        </p:nvSpPr>
        <p:spPr>
          <a:xfrm>
            <a:off x="10555319" y="3942512"/>
            <a:ext cx="1491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Segoe Condensed" panose="020B0606040200020203" pitchFamily="34" charset="0"/>
              </a:rPr>
              <a:t>Dual Linear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10K</a:t>
            </a:r>
            <a:r>
              <a:rPr lang="el-GR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Ω</a:t>
            </a:r>
            <a:endParaRPr lang="en-US" sz="1400" b="1" dirty="0">
              <a:latin typeface="Segoe Condensed" panose="020B0606040200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093EB0F-D00D-4E91-ABCF-B17A46484FCB}"/>
              </a:ext>
            </a:extLst>
          </p:cNvPr>
          <p:cNvSpPr txBox="1"/>
          <p:nvPr/>
        </p:nvSpPr>
        <p:spPr>
          <a:xfrm>
            <a:off x="5539259" y="5630144"/>
            <a:ext cx="15613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Segoe Condensed" panose="020B0606040200020203" pitchFamily="34" charset="0"/>
              </a:rPr>
              <a:t>Trimmer Pot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1K</a:t>
            </a:r>
            <a:r>
              <a:rPr lang="el-GR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Ω</a:t>
            </a:r>
            <a:endParaRPr lang="en-US" sz="1400" b="1" dirty="0">
              <a:latin typeface="Segoe Condensed" panose="020B0606040200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484DF05-4546-45B6-9365-0A41ED4FA652}"/>
              </a:ext>
            </a:extLst>
          </p:cNvPr>
          <p:cNvSpPr txBox="1"/>
          <p:nvPr/>
        </p:nvSpPr>
        <p:spPr>
          <a:xfrm>
            <a:off x="7281746" y="5630144"/>
            <a:ext cx="15613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Segoe Condensed" panose="020B0606040200020203" pitchFamily="34" charset="0"/>
              </a:rPr>
              <a:t>Surface Mount 500</a:t>
            </a:r>
            <a:r>
              <a:rPr lang="el-GR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Ω</a:t>
            </a:r>
            <a:endParaRPr lang="en-US" sz="1400" b="1" dirty="0">
              <a:latin typeface="Segoe Condensed" panose="020B060604020002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06A6A9A-58F0-4BEB-8DBD-88F64FCADB64}"/>
              </a:ext>
            </a:extLst>
          </p:cNvPr>
          <p:cNvSpPr txBox="1"/>
          <p:nvPr/>
        </p:nvSpPr>
        <p:spPr>
          <a:xfrm>
            <a:off x="8911831" y="5630144"/>
            <a:ext cx="15613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Segoe Condensed" panose="020B0606040200020203" pitchFamily="34" charset="0"/>
              </a:rPr>
              <a:t>Trimmer Pot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10K</a:t>
            </a:r>
            <a:r>
              <a:rPr lang="el-GR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Ω</a:t>
            </a:r>
            <a:endParaRPr lang="en-US" sz="1400" b="1" dirty="0">
              <a:latin typeface="Segoe Condensed" panose="020B0606040200020203" pitchFamily="34" charset="0"/>
            </a:endParaRPr>
          </a:p>
        </p:txBody>
      </p:sp>
      <p:pic>
        <p:nvPicPr>
          <p:cNvPr id="1036" name="Picture 12" descr="PT15NV17-103A2020-E-S">
            <a:hlinkClick r:id="rId23"/>
            <a:extLst>
              <a:ext uri="{FF2B5EF4-FFF2-40B4-BE49-F238E27FC236}">
                <a16:creationId xmlns:a16="http://schemas.microsoft.com/office/drawing/2014/main" id="{3389AB3E-CA67-473B-A08C-5D3473C63F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8" t="15815" r="17007" b="16500"/>
          <a:stretch/>
        </p:blipFill>
        <p:spPr bwMode="auto">
          <a:xfrm>
            <a:off x="10825026" y="4372194"/>
            <a:ext cx="942408" cy="94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6BDA41DF-91E3-4CBE-83AC-691C1B1A65E3}"/>
              </a:ext>
            </a:extLst>
          </p:cNvPr>
          <p:cNvSpPr txBox="1"/>
          <p:nvPr/>
        </p:nvSpPr>
        <p:spPr>
          <a:xfrm>
            <a:off x="10555319" y="5630144"/>
            <a:ext cx="15613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Segoe Condensed" panose="020B0606040200020203" pitchFamily="34" charset="0"/>
              </a:rPr>
              <a:t>Trimmer Pot 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10K</a:t>
            </a:r>
            <a:r>
              <a:rPr lang="el-GR" sz="1400" b="1" i="0" dirty="0">
                <a:solidFill>
                  <a:srgbClr val="000000"/>
                </a:solidFill>
                <a:effectLst/>
                <a:latin typeface="Segoe Condensed" panose="020B0606040200020203" pitchFamily="34" charset="0"/>
              </a:rPr>
              <a:t>Ω</a:t>
            </a:r>
            <a:endParaRPr lang="en-US" sz="1400" b="1" dirty="0"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844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B301E81A-4B83-45F6-836A-E328941076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09"/>
          <a:stretch/>
        </p:blipFill>
        <p:spPr>
          <a:xfrm>
            <a:off x="4981140" y="3204284"/>
            <a:ext cx="2013722" cy="1755648"/>
          </a:xfrm>
          <a:prstGeom prst="rect">
            <a:avLst/>
          </a:prstGeom>
        </p:spPr>
      </p:pic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219F1A59-93E3-46F2-8F04-5283B8EE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229" y="1277595"/>
            <a:ext cx="2013722" cy="18560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E9BD14-94E8-43A1-8933-C3EA30EF2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5891" y="1277595"/>
            <a:ext cx="2013722" cy="1856041"/>
          </a:xfrm>
          <a:prstGeom prst="rect">
            <a:avLst/>
          </a:prstGeom>
        </p:spPr>
      </p:pic>
      <p:pic>
        <p:nvPicPr>
          <p:cNvPr id="11" name="Picture 10">
            <a:hlinkClick r:id="rId6"/>
            <a:extLst>
              <a:ext uri="{FF2B5EF4-FFF2-40B4-BE49-F238E27FC236}">
                <a16:creationId xmlns:a16="http://schemas.microsoft.com/office/drawing/2014/main" id="{19476F70-56AF-4E9C-906F-2D81F31FF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2720" y="3204284"/>
            <a:ext cx="2011680" cy="17588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B24B4B-24C0-4800-8E19-65957AED44D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5341"/>
          <a:stretch/>
        </p:blipFill>
        <p:spPr>
          <a:xfrm>
            <a:off x="506607" y="1277595"/>
            <a:ext cx="2011680" cy="1856041"/>
          </a:xfrm>
          <a:prstGeom prst="rect">
            <a:avLst/>
          </a:prstGeom>
        </p:spPr>
      </p:pic>
      <p:pic>
        <p:nvPicPr>
          <p:cNvPr id="15" name="Picture 14">
            <a:hlinkClick r:id="rId9"/>
            <a:extLst>
              <a:ext uri="{FF2B5EF4-FFF2-40B4-BE49-F238E27FC236}">
                <a16:creationId xmlns:a16="http://schemas.microsoft.com/office/drawing/2014/main" id="{97CD792A-5346-45BB-9300-9CDBE755453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0460"/>
          <a:stretch/>
        </p:blipFill>
        <p:spPr>
          <a:xfrm>
            <a:off x="506607" y="3204284"/>
            <a:ext cx="2011680" cy="1755648"/>
          </a:xfrm>
          <a:prstGeom prst="rect">
            <a:avLst/>
          </a:prstGeom>
        </p:spPr>
      </p:pic>
      <p:pic>
        <p:nvPicPr>
          <p:cNvPr id="17" name="Picture 16">
            <a:hlinkClick r:id="rId11"/>
            <a:extLst>
              <a:ext uri="{FF2B5EF4-FFF2-40B4-BE49-F238E27FC236}">
                <a16:creationId xmlns:a16="http://schemas.microsoft.com/office/drawing/2014/main" id="{E8B2D16B-3F98-4682-BEC0-406643558B2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5330"/>
          <a:stretch/>
        </p:blipFill>
        <p:spPr>
          <a:xfrm>
            <a:off x="2743418" y="1277595"/>
            <a:ext cx="2011680" cy="185623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A826A2A-DAA3-409E-8825-2E1147D2CF0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b="10460"/>
          <a:stretch/>
        </p:blipFill>
        <p:spPr>
          <a:xfrm>
            <a:off x="2743418" y="3204284"/>
            <a:ext cx="2011680" cy="1755648"/>
          </a:xfrm>
          <a:prstGeom prst="rect">
            <a:avLst/>
          </a:prstGeom>
        </p:spPr>
      </p:pic>
      <p:pic>
        <p:nvPicPr>
          <p:cNvPr id="20" name="Picture 19">
            <a:hlinkClick r:id="rId11"/>
            <a:extLst>
              <a:ext uri="{FF2B5EF4-FFF2-40B4-BE49-F238E27FC236}">
                <a16:creationId xmlns:a16="http://schemas.microsoft.com/office/drawing/2014/main" id="{EB88AAE7-8E6F-41CA-B547-87BCDFD7EC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17391" y="2094310"/>
            <a:ext cx="2255661" cy="2079035"/>
          </a:xfrm>
          <a:prstGeom prst="rect">
            <a:avLst/>
          </a:prstGeom>
        </p:spPr>
      </p:pic>
      <p:pic>
        <p:nvPicPr>
          <p:cNvPr id="22" name="Picture 21">
            <a:hlinkClick r:id="rId15"/>
            <a:extLst>
              <a:ext uri="{FF2B5EF4-FFF2-40B4-BE49-F238E27FC236}">
                <a16:creationId xmlns:a16="http://schemas.microsoft.com/office/drawing/2014/main" id="{F4186333-5A87-4010-BF9C-9435053ECDA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b="3218"/>
          <a:stretch/>
        </p:blipFill>
        <p:spPr>
          <a:xfrm>
            <a:off x="7219081" y="1277595"/>
            <a:ext cx="2011680" cy="185623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E432523-4643-4023-8165-0F13FE9E6AA1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b="2392"/>
          <a:stretch/>
        </p:blipFill>
        <p:spPr>
          <a:xfrm>
            <a:off x="7217951" y="3204284"/>
            <a:ext cx="2011680" cy="17556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E0ED57-4C39-4729-929D-CFEE1D94FF12}"/>
              </a:ext>
            </a:extLst>
          </p:cNvPr>
          <p:cNvSpPr txBox="1"/>
          <p:nvPr/>
        </p:nvSpPr>
        <p:spPr>
          <a:xfrm>
            <a:off x="506607" y="681289"/>
            <a:ext cx="10957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Example potentiometer knobs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2EDAEF6-CC6E-419D-84C1-733FBB487A8F}"/>
              </a:ext>
            </a:extLst>
          </p:cNvPr>
          <p:cNvSpPr txBox="1"/>
          <p:nvPr/>
        </p:nvSpPr>
        <p:spPr>
          <a:xfrm>
            <a:off x="503654" y="4958004"/>
            <a:ext cx="201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Soft Touch (White)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0D17F5-D0FA-4980-B597-BEE65985A47B}"/>
              </a:ext>
            </a:extLst>
          </p:cNvPr>
          <p:cNvSpPr txBox="1"/>
          <p:nvPr/>
        </p:nvSpPr>
        <p:spPr>
          <a:xfrm>
            <a:off x="2740465" y="4958004"/>
            <a:ext cx="201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Soft Touch (Red)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F54580-A294-4A3A-B969-175092EE0F4B}"/>
              </a:ext>
            </a:extLst>
          </p:cNvPr>
          <p:cNvSpPr txBox="1"/>
          <p:nvPr/>
        </p:nvSpPr>
        <p:spPr>
          <a:xfrm>
            <a:off x="4974050" y="4958004"/>
            <a:ext cx="201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Slim Metal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3B3C2D-B986-4209-92FA-AF894D53E057}"/>
              </a:ext>
            </a:extLst>
          </p:cNvPr>
          <p:cNvSpPr txBox="1"/>
          <p:nvPr/>
        </p:nvSpPr>
        <p:spPr>
          <a:xfrm>
            <a:off x="7216930" y="4958004"/>
            <a:ext cx="201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Metal with Knurling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4801A5-4BDD-474C-A5EC-6A331D4F3F7E}"/>
              </a:ext>
            </a:extLst>
          </p:cNvPr>
          <p:cNvSpPr txBox="1"/>
          <p:nvPr/>
        </p:nvSpPr>
        <p:spPr>
          <a:xfrm>
            <a:off x="9459810" y="4958004"/>
            <a:ext cx="201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Slide Knob</a:t>
            </a:r>
          </a:p>
        </p:txBody>
      </p:sp>
    </p:spTree>
    <p:extLst>
      <p:ext uri="{BB962C8B-B14F-4D97-AF65-F5344CB8AC3E}">
        <p14:creationId xmlns:p14="http://schemas.microsoft.com/office/powerpoint/2010/main" val="366466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787A689-482A-4FE1-9126-3201DD047E1B}"/>
              </a:ext>
            </a:extLst>
          </p:cNvPr>
          <p:cNvGrpSpPr/>
          <p:nvPr/>
        </p:nvGrpSpPr>
        <p:grpSpPr>
          <a:xfrm>
            <a:off x="101037" y="985903"/>
            <a:ext cx="11856787" cy="2225129"/>
            <a:chOff x="101037" y="985904"/>
            <a:chExt cx="9744915" cy="1828800"/>
          </a:xfrm>
        </p:grpSpPr>
        <p:pic>
          <p:nvPicPr>
            <p:cNvPr id="5" name="Picture 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7C45E57B-182A-4B38-A7F0-868A459AA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6507" y="985904"/>
              <a:ext cx="2989445" cy="1828800"/>
            </a:xfrm>
            <a:prstGeom prst="rect">
              <a:avLst/>
            </a:prstGeom>
          </p:spPr>
        </p:pic>
        <p:pic>
          <p:nvPicPr>
            <p:cNvPr id="7" name="Picture 6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5094D062-8655-444C-AE25-AE15C253E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37" y="985904"/>
              <a:ext cx="3320441" cy="1828800"/>
            </a:xfrm>
            <a:prstGeom prst="rect">
              <a:avLst/>
            </a:prstGeom>
          </p:spPr>
        </p:pic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4A32EB7B-15AA-4D7B-BF2F-057EB7669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702" y="985904"/>
              <a:ext cx="2994581" cy="18288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FBC68C6-9062-450D-AB99-C05B1A052AE2}"/>
              </a:ext>
            </a:extLst>
          </p:cNvPr>
          <p:cNvSpPr txBox="1"/>
          <p:nvPr/>
        </p:nvSpPr>
        <p:spPr>
          <a:xfrm>
            <a:off x="101036" y="436103"/>
            <a:ext cx="11856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Custom potentiometer knobs created in fusion360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6B2A92-01A3-4D88-8F66-EC6F1F7D3A61}"/>
              </a:ext>
            </a:extLst>
          </p:cNvPr>
          <p:cNvSpPr txBox="1"/>
          <p:nvPr/>
        </p:nvSpPr>
        <p:spPr>
          <a:xfrm>
            <a:off x="4409016" y="3211032"/>
            <a:ext cx="363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Star Knob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B8A66D-F0DA-412D-A23A-A65E0A047FF6}"/>
              </a:ext>
            </a:extLst>
          </p:cNvPr>
          <p:cNvSpPr txBox="1"/>
          <p:nvPr/>
        </p:nvSpPr>
        <p:spPr>
          <a:xfrm>
            <a:off x="8314267" y="3211032"/>
            <a:ext cx="3637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Prong Knob</a:t>
            </a:r>
          </a:p>
        </p:txBody>
      </p:sp>
    </p:spTree>
    <p:extLst>
      <p:ext uri="{BB962C8B-B14F-4D97-AF65-F5344CB8AC3E}">
        <p14:creationId xmlns:p14="http://schemas.microsoft.com/office/powerpoint/2010/main" val="3416795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B6648F-0033-4277-9112-78794DDDC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5947" y="348918"/>
            <a:ext cx="2395808" cy="2112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7E7E53-421D-4237-A43D-FE8901E28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873" y="1523759"/>
            <a:ext cx="3304647" cy="2913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A2D20C-7BBC-4501-97E4-F69E181CF3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751"/>
          <a:stretch/>
        </p:blipFill>
        <p:spPr>
          <a:xfrm>
            <a:off x="344604" y="1523759"/>
            <a:ext cx="4236844" cy="291387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3006194-3840-44BD-A97D-EDD5D2BC1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901" y="1405172"/>
            <a:ext cx="2854094" cy="315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366A41-CC19-4232-9693-F8FD72DA90D7}"/>
              </a:ext>
            </a:extLst>
          </p:cNvPr>
          <p:cNvSpPr txBox="1"/>
          <p:nvPr/>
        </p:nvSpPr>
        <p:spPr>
          <a:xfrm>
            <a:off x="344604" y="849120"/>
            <a:ext cx="11299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Parallax 2-axis joystick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2CFB05-6EFE-4EC5-9979-816C97184A39}"/>
              </a:ext>
            </a:extLst>
          </p:cNvPr>
          <p:cNvSpPr txBox="1"/>
          <p:nvPr/>
        </p:nvSpPr>
        <p:spPr>
          <a:xfrm>
            <a:off x="5276691" y="3831220"/>
            <a:ext cx="2621009" cy="512448"/>
          </a:xfrm>
          <a:prstGeom prst="rect">
            <a:avLst/>
          </a:prstGeom>
          <a:solidFill>
            <a:schemeClr val="bg1"/>
          </a:solidFill>
        </p:spPr>
        <p:txBody>
          <a:bodyPr wrap="square" bIns="27432" rtlCol="0">
            <a:spAutoFit/>
          </a:bodyPr>
          <a:lstStyle/>
          <a:p>
            <a:pPr algn="ctr"/>
            <a:r>
              <a:rPr lang="en-US" dirty="0">
                <a:latin typeface="Bebas Neue" panose="020B0606020202050201" pitchFamily="34" charset="0"/>
              </a:rPr>
              <a:t>Two embedded potentiometers</a:t>
            </a:r>
          </a:p>
          <a:p>
            <a:pPr algn="ctr"/>
            <a:r>
              <a:rPr lang="en-US" sz="1050" dirty="0">
                <a:latin typeface="Segoe Condensed" panose="020B0606040200020203" pitchFamily="34" charset="0"/>
              </a:rPr>
              <a:t>(One to control </a:t>
            </a:r>
            <a:r>
              <a:rPr lang="en-US" sz="1050" b="1" dirty="0">
                <a:latin typeface="Segoe Condensed" panose="020B0606040200020203" pitchFamily="34" charset="0"/>
              </a:rPr>
              <a:t>x axis</a:t>
            </a:r>
            <a:r>
              <a:rPr lang="en-US" sz="1050" dirty="0">
                <a:latin typeface="Segoe Condensed" panose="020B0606040200020203" pitchFamily="34" charset="0"/>
              </a:rPr>
              <a:t>, one to control </a:t>
            </a:r>
            <a:r>
              <a:rPr lang="en-US" sz="1050" b="1" dirty="0">
                <a:latin typeface="Segoe Condensed" panose="020B0606040200020203" pitchFamily="34" charset="0"/>
              </a:rPr>
              <a:t>y axis</a:t>
            </a:r>
            <a:r>
              <a:rPr lang="en-US" sz="1050" dirty="0">
                <a:latin typeface="Segoe Condensed" panose="020B0606040200020203" pitchFamily="34" charset="0"/>
              </a:rPr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86816D-60F6-4EC3-AB73-B1FE7191B056}"/>
              </a:ext>
            </a:extLst>
          </p:cNvPr>
          <p:cNvCxnSpPr>
            <a:cxnSpLocks/>
          </p:cNvCxnSpPr>
          <p:nvPr/>
        </p:nvCxnSpPr>
        <p:spPr>
          <a:xfrm flipH="1" flipV="1">
            <a:off x="6593439" y="3501542"/>
            <a:ext cx="85153" cy="399126"/>
          </a:xfrm>
          <a:prstGeom prst="line">
            <a:avLst/>
          </a:prstGeom>
          <a:ln w="19050">
            <a:solidFill>
              <a:schemeClr val="bg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AF754F-BB26-498E-95E2-6741EAFBBC58}"/>
              </a:ext>
            </a:extLst>
          </p:cNvPr>
          <p:cNvCxnSpPr>
            <a:cxnSpLocks/>
          </p:cNvCxnSpPr>
          <p:nvPr/>
        </p:nvCxnSpPr>
        <p:spPr>
          <a:xfrm flipV="1">
            <a:off x="6678592" y="3254372"/>
            <a:ext cx="428922" cy="646296"/>
          </a:xfrm>
          <a:prstGeom prst="line">
            <a:avLst/>
          </a:prstGeom>
          <a:ln w="19050">
            <a:solidFill>
              <a:schemeClr val="bg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5755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B6648F-0033-4277-9112-78794DDDC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75947" y="348918"/>
            <a:ext cx="2395808" cy="21125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7E7E53-421D-4237-A43D-FE8901E28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873" y="1523759"/>
            <a:ext cx="3304647" cy="29138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A2D20C-7BBC-4501-97E4-F69E181CF3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751"/>
          <a:stretch/>
        </p:blipFill>
        <p:spPr>
          <a:xfrm>
            <a:off x="-197467" y="1642345"/>
            <a:ext cx="4236844" cy="291387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3006194-3840-44BD-A97D-EDD5D2BC1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901" y="1405172"/>
            <a:ext cx="2854094" cy="315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366A41-CC19-4232-9693-F8FD72DA90D7}"/>
              </a:ext>
            </a:extLst>
          </p:cNvPr>
          <p:cNvSpPr txBox="1"/>
          <p:nvPr/>
        </p:nvSpPr>
        <p:spPr>
          <a:xfrm>
            <a:off x="344604" y="849120"/>
            <a:ext cx="11299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Parallax 2-axis joystick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2CFB05-6EFE-4EC5-9979-816C97184A39}"/>
              </a:ext>
            </a:extLst>
          </p:cNvPr>
          <p:cNvSpPr txBox="1"/>
          <p:nvPr/>
        </p:nvSpPr>
        <p:spPr>
          <a:xfrm>
            <a:off x="5276691" y="3831220"/>
            <a:ext cx="2621009" cy="512448"/>
          </a:xfrm>
          <a:prstGeom prst="rect">
            <a:avLst/>
          </a:prstGeom>
          <a:solidFill>
            <a:schemeClr val="bg1"/>
          </a:solidFill>
        </p:spPr>
        <p:txBody>
          <a:bodyPr wrap="square" bIns="27432" rtlCol="0">
            <a:spAutoFit/>
          </a:bodyPr>
          <a:lstStyle/>
          <a:p>
            <a:pPr algn="ctr"/>
            <a:r>
              <a:rPr lang="en-US" dirty="0">
                <a:latin typeface="Bebas Neue" panose="020B0606020202050201" pitchFamily="34" charset="0"/>
              </a:rPr>
              <a:t>Two embedded potentiometers</a:t>
            </a:r>
          </a:p>
          <a:p>
            <a:pPr algn="ctr"/>
            <a:r>
              <a:rPr lang="en-US" sz="1050" dirty="0">
                <a:latin typeface="Segoe Condensed" panose="020B0606040200020203" pitchFamily="34" charset="0"/>
              </a:rPr>
              <a:t>(One to control </a:t>
            </a:r>
            <a:r>
              <a:rPr lang="en-US" sz="1050" b="1" dirty="0">
                <a:latin typeface="Segoe Condensed" panose="020B0606040200020203" pitchFamily="34" charset="0"/>
              </a:rPr>
              <a:t>x axis</a:t>
            </a:r>
            <a:r>
              <a:rPr lang="en-US" sz="1050" dirty="0">
                <a:latin typeface="Segoe Condensed" panose="020B0606040200020203" pitchFamily="34" charset="0"/>
              </a:rPr>
              <a:t>, one to control </a:t>
            </a:r>
            <a:r>
              <a:rPr lang="en-US" sz="1050" b="1" dirty="0">
                <a:latin typeface="Segoe Condensed" panose="020B0606040200020203" pitchFamily="34" charset="0"/>
              </a:rPr>
              <a:t>y axis</a:t>
            </a:r>
            <a:r>
              <a:rPr lang="en-US" sz="1050" dirty="0">
                <a:latin typeface="Segoe Condensed" panose="020B0606040200020203" pitchFamily="34" charset="0"/>
              </a:rPr>
              <a:t>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86816D-60F6-4EC3-AB73-B1FE7191B056}"/>
              </a:ext>
            </a:extLst>
          </p:cNvPr>
          <p:cNvCxnSpPr>
            <a:cxnSpLocks/>
          </p:cNvCxnSpPr>
          <p:nvPr/>
        </p:nvCxnSpPr>
        <p:spPr>
          <a:xfrm flipH="1" flipV="1">
            <a:off x="6593439" y="3501542"/>
            <a:ext cx="85153" cy="399126"/>
          </a:xfrm>
          <a:prstGeom prst="line">
            <a:avLst/>
          </a:prstGeom>
          <a:ln w="19050">
            <a:solidFill>
              <a:schemeClr val="bg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AF754F-BB26-498E-95E2-6741EAFBBC58}"/>
              </a:ext>
            </a:extLst>
          </p:cNvPr>
          <p:cNvCxnSpPr>
            <a:cxnSpLocks/>
          </p:cNvCxnSpPr>
          <p:nvPr/>
        </p:nvCxnSpPr>
        <p:spPr>
          <a:xfrm flipV="1">
            <a:off x="6678592" y="3254372"/>
            <a:ext cx="428922" cy="646296"/>
          </a:xfrm>
          <a:prstGeom prst="line">
            <a:avLst/>
          </a:prstGeom>
          <a:ln w="19050">
            <a:solidFill>
              <a:schemeClr val="bg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E2B692B-64CD-48C3-8C02-50259DD228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2723138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86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E2B692B-64CD-48C3-8C02-50259DD22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021" y="1642345"/>
            <a:ext cx="3889248" cy="2916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B6648F-0033-4277-9112-78794DDDC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75947" y="348918"/>
            <a:ext cx="2395808" cy="2112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A2D20C-7BBC-4501-97E4-F69E181CF3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751"/>
          <a:stretch/>
        </p:blipFill>
        <p:spPr>
          <a:xfrm>
            <a:off x="-197467" y="1642345"/>
            <a:ext cx="4236844" cy="291387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3006194-3840-44BD-A97D-EDD5D2BC1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901" y="1405172"/>
            <a:ext cx="2854094" cy="315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366A41-CC19-4232-9693-F8FD72DA90D7}"/>
              </a:ext>
            </a:extLst>
          </p:cNvPr>
          <p:cNvSpPr txBox="1"/>
          <p:nvPr/>
        </p:nvSpPr>
        <p:spPr>
          <a:xfrm>
            <a:off x="344604" y="849120"/>
            <a:ext cx="11299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Parallax 2-axis joystick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86816D-60F6-4EC3-AB73-B1FE7191B056}"/>
              </a:ext>
            </a:extLst>
          </p:cNvPr>
          <p:cNvCxnSpPr>
            <a:cxnSpLocks/>
          </p:cNvCxnSpPr>
          <p:nvPr/>
        </p:nvCxnSpPr>
        <p:spPr>
          <a:xfrm flipV="1">
            <a:off x="6086960" y="3188657"/>
            <a:ext cx="158595" cy="469568"/>
          </a:xfrm>
          <a:prstGeom prst="line">
            <a:avLst/>
          </a:prstGeom>
          <a:ln w="1905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AF754F-BB26-498E-95E2-6741EAFBBC58}"/>
              </a:ext>
            </a:extLst>
          </p:cNvPr>
          <p:cNvCxnSpPr>
            <a:cxnSpLocks/>
          </p:cNvCxnSpPr>
          <p:nvPr/>
        </p:nvCxnSpPr>
        <p:spPr>
          <a:xfrm flipV="1">
            <a:off x="6086960" y="3188657"/>
            <a:ext cx="637912" cy="576519"/>
          </a:xfrm>
          <a:prstGeom prst="line">
            <a:avLst/>
          </a:prstGeom>
          <a:ln w="19050">
            <a:solidFill>
              <a:schemeClr val="tx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62CFB05-6EFE-4EC5-9979-816C97184A39}"/>
              </a:ext>
            </a:extLst>
          </p:cNvPr>
          <p:cNvSpPr txBox="1"/>
          <p:nvPr/>
        </p:nvSpPr>
        <p:spPr>
          <a:xfrm>
            <a:off x="4562775" y="3658225"/>
            <a:ext cx="2621009" cy="512448"/>
          </a:xfrm>
          <a:prstGeom prst="rect">
            <a:avLst/>
          </a:prstGeom>
          <a:solidFill>
            <a:schemeClr val="tx1"/>
          </a:solidFill>
        </p:spPr>
        <p:txBody>
          <a:bodyPr wrap="square" bIns="27432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Bebas Neue" panose="020B0606020202050201" pitchFamily="34" charset="0"/>
              </a:rPr>
              <a:t>Two embedded potentiometers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  <a:latin typeface="Segoe Condensed" panose="020B0606040200020203" pitchFamily="34" charset="0"/>
              </a:rPr>
              <a:t>(One to control </a:t>
            </a:r>
            <a:r>
              <a:rPr lang="en-US" sz="1050" b="1" dirty="0">
                <a:solidFill>
                  <a:schemeClr val="bg1"/>
                </a:solidFill>
                <a:latin typeface="Segoe Condensed" panose="020B0606040200020203" pitchFamily="34" charset="0"/>
              </a:rPr>
              <a:t>x axis</a:t>
            </a:r>
            <a:r>
              <a:rPr lang="en-US" sz="1050" dirty="0">
                <a:solidFill>
                  <a:schemeClr val="bg1"/>
                </a:solidFill>
                <a:latin typeface="Segoe Condensed" panose="020B0606040200020203" pitchFamily="34" charset="0"/>
              </a:rPr>
              <a:t>, one to control </a:t>
            </a:r>
            <a:r>
              <a:rPr lang="en-US" sz="1050" b="1" dirty="0">
                <a:solidFill>
                  <a:schemeClr val="bg1"/>
                </a:solidFill>
                <a:latin typeface="Segoe Condensed" panose="020B0606040200020203" pitchFamily="34" charset="0"/>
              </a:rPr>
              <a:t>y axis</a:t>
            </a:r>
            <a:r>
              <a:rPr lang="en-US" sz="1050" dirty="0">
                <a:solidFill>
                  <a:schemeClr val="bg1"/>
                </a:solidFill>
                <a:latin typeface="Segoe Condensed" panose="020B0606040200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73933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FE2B692B-64CD-48C3-8C02-50259DD22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985" y="1677069"/>
            <a:ext cx="3889248" cy="29169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B6648F-0033-4277-9112-78794DDDC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6889" y="487814"/>
            <a:ext cx="2395808" cy="2112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A2D20C-7BBC-4501-97E4-F69E181CF3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751"/>
          <a:stretch/>
        </p:blipFill>
        <p:spPr>
          <a:xfrm>
            <a:off x="184497" y="1677069"/>
            <a:ext cx="4236844" cy="2913879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3006194-3840-44BD-A97D-EDD5D2BC1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672" y="1653921"/>
            <a:ext cx="2854094" cy="315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366A41-CC19-4232-9693-F8FD72DA90D7}"/>
              </a:ext>
            </a:extLst>
          </p:cNvPr>
          <p:cNvSpPr txBox="1"/>
          <p:nvPr/>
        </p:nvSpPr>
        <p:spPr>
          <a:xfrm>
            <a:off x="184497" y="918566"/>
            <a:ext cx="11841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Parallax 2-axis joystick uses two embedded potentiometers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86816D-60F6-4EC3-AB73-B1FE7191B056}"/>
              </a:ext>
            </a:extLst>
          </p:cNvPr>
          <p:cNvCxnSpPr>
            <a:cxnSpLocks/>
          </p:cNvCxnSpPr>
          <p:nvPr/>
        </p:nvCxnSpPr>
        <p:spPr>
          <a:xfrm flipV="1">
            <a:off x="6468924" y="3223381"/>
            <a:ext cx="158595" cy="469568"/>
          </a:xfrm>
          <a:prstGeom prst="line">
            <a:avLst/>
          </a:prstGeom>
          <a:ln w="19050">
            <a:solidFill>
              <a:schemeClr val="bg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AF754F-BB26-498E-95E2-6741EAFBBC58}"/>
              </a:ext>
            </a:extLst>
          </p:cNvPr>
          <p:cNvCxnSpPr>
            <a:cxnSpLocks/>
          </p:cNvCxnSpPr>
          <p:nvPr/>
        </p:nvCxnSpPr>
        <p:spPr>
          <a:xfrm flipV="1">
            <a:off x="6468924" y="3223381"/>
            <a:ext cx="637912" cy="576519"/>
          </a:xfrm>
          <a:prstGeom prst="line">
            <a:avLst/>
          </a:prstGeom>
          <a:ln w="19050">
            <a:solidFill>
              <a:schemeClr val="bg1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62CFB05-6EFE-4EC5-9979-816C97184A39}"/>
              </a:ext>
            </a:extLst>
          </p:cNvPr>
          <p:cNvSpPr txBox="1"/>
          <p:nvPr/>
        </p:nvSpPr>
        <p:spPr>
          <a:xfrm>
            <a:off x="4944739" y="3692949"/>
            <a:ext cx="2621009" cy="530915"/>
          </a:xfrm>
          <a:prstGeom prst="rect">
            <a:avLst/>
          </a:prstGeom>
          <a:solidFill>
            <a:schemeClr val="bg1"/>
          </a:solidFill>
        </p:spPr>
        <p:txBody>
          <a:bodyPr wrap="square" bIns="45720" rtlCol="0">
            <a:spAutoFit/>
          </a:bodyPr>
          <a:lstStyle/>
          <a:p>
            <a:pPr algn="ctr"/>
            <a:r>
              <a:rPr lang="en-US" dirty="0">
                <a:latin typeface="Bebas Neue" panose="020B0606020202050201" pitchFamily="34" charset="0"/>
              </a:rPr>
              <a:t>Two embedded potentiometers</a:t>
            </a:r>
          </a:p>
          <a:p>
            <a:pPr algn="ctr"/>
            <a:r>
              <a:rPr lang="en-US" sz="1050" dirty="0">
                <a:latin typeface="Segoe Condensed" panose="020B0606040200020203" pitchFamily="34" charset="0"/>
              </a:rPr>
              <a:t>(One to control </a:t>
            </a:r>
            <a:r>
              <a:rPr lang="en-US" sz="1050" b="1" dirty="0">
                <a:latin typeface="Segoe Condensed" panose="020B0606040200020203" pitchFamily="34" charset="0"/>
              </a:rPr>
              <a:t>x axis</a:t>
            </a:r>
            <a:r>
              <a:rPr lang="en-US" sz="1050" dirty="0">
                <a:latin typeface="Segoe Condensed" panose="020B0606040200020203" pitchFamily="34" charset="0"/>
              </a:rPr>
              <a:t>, one to control </a:t>
            </a:r>
            <a:r>
              <a:rPr lang="en-US" sz="1050" b="1" dirty="0">
                <a:latin typeface="Segoe Condensed" panose="020B0606040200020203" pitchFamily="34" charset="0"/>
              </a:rPr>
              <a:t>y axis</a:t>
            </a:r>
            <a:r>
              <a:rPr lang="en-US" sz="1050" dirty="0">
                <a:latin typeface="Segoe Condensed" panose="020B0606040200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7487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CFC49C4F-7D59-4D3D-96E3-B9FB99467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107" y="3041133"/>
            <a:ext cx="2331248" cy="2148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709307-C0B2-4712-BC1C-E26BF8DEB1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4237" y="3961959"/>
            <a:ext cx="2341175" cy="215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006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12525232" cy="708436"/>
          </a:xfrm>
        </p:spPr>
        <p:txBody>
          <a:bodyPr/>
          <a:lstStyle/>
          <a:p>
            <a:r>
              <a:rPr lang="en-US" sz="4800" dirty="0"/>
              <a:t>Potentiometers can be hooked up in either orientation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potentiometers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11822" y="6627168"/>
            <a:ext cx="2680862" cy="230832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900" dirty="0">
                <a:solidFill>
                  <a:prstClr val="white">
                    <a:lumMod val="65000"/>
                  </a:prstClr>
                </a:solidFill>
                <a:latin typeface="Segoe UI Light"/>
                <a:cs typeface="Segoe UI Light"/>
              </a:rPr>
              <a:t>Source: https://</a:t>
            </a:r>
            <a:r>
              <a:rPr lang="en-US" sz="900" dirty="0" err="1">
                <a:solidFill>
                  <a:prstClr val="white">
                    <a:lumMod val="65000"/>
                  </a:prstClr>
                </a:solidFill>
                <a:latin typeface="Segoe UI Light"/>
                <a:cs typeface="Segoe UI Light"/>
              </a:rPr>
              <a:t>en.wikipedia.org</a:t>
            </a:r>
            <a:r>
              <a:rPr lang="en-US" sz="900" dirty="0">
                <a:solidFill>
                  <a:prstClr val="white">
                    <a:lumMod val="65000"/>
                  </a:prstClr>
                </a:solidFill>
                <a:latin typeface="Segoe UI Light"/>
                <a:cs typeface="Segoe UI Light"/>
              </a:rPr>
              <a:t>/wiki/Potentiometer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74F09B8-0C13-BE4A-B3BF-05279FBFA4A6}"/>
              </a:ext>
            </a:extLst>
          </p:cNvPr>
          <p:cNvCxnSpPr/>
          <p:nvPr/>
        </p:nvCxnSpPr>
        <p:spPr>
          <a:xfrm>
            <a:off x="5958897" y="2477641"/>
            <a:ext cx="0" cy="23989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C37E7464-A67A-534E-80DD-32B7B4903680}"/>
              </a:ext>
            </a:extLst>
          </p:cNvPr>
          <p:cNvGrpSpPr/>
          <p:nvPr/>
        </p:nvGrpSpPr>
        <p:grpSpPr>
          <a:xfrm>
            <a:off x="475783" y="2054234"/>
            <a:ext cx="5021943" cy="3178170"/>
            <a:chOff x="6942945" y="948489"/>
            <a:chExt cx="4309531" cy="272731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F315AB6-D439-F043-9118-2CAF65C48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42945" y="1279589"/>
              <a:ext cx="3498476" cy="2396216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389026C-561F-0844-8DDD-195365437C81}"/>
                </a:ext>
              </a:extLst>
            </p:cNvPr>
            <p:cNvCxnSpPr/>
            <p:nvPr/>
          </p:nvCxnSpPr>
          <p:spPr>
            <a:xfrm flipV="1">
              <a:off x="9308587" y="1190745"/>
              <a:ext cx="277015" cy="5150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34B1B0-F026-4341-B765-E15798E44A7D}"/>
                </a:ext>
              </a:extLst>
            </p:cNvPr>
            <p:cNvSpPr/>
            <p:nvPr/>
          </p:nvSpPr>
          <p:spPr>
            <a:xfrm>
              <a:off x="9528505" y="948489"/>
              <a:ext cx="1630033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rIns="45720" rtlCol="0" anchor="ctr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Segoe Condensed" panose="020B0606040200020203" pitchFamily="34" charset="0"/>
                </a:rPr>
                <a:t>Resistive material</a:t>
              </a:r>
              <a:endParaRPr lang="en-US" sz="1600" baseline="-25000" dirty="0">
                <a:solidFill>
                  <a:schemeClr val="tx1"/>
                </a:solidFill>
                <a:latin typeface="Segoe Condensed" panose="020B0606040200020203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0B44958-3A24-704D-BF7B-829612907E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39846" y="1572045"/>
              <a:ext cx="488357" cy="15656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7243D30-4A75-D94F-BD50-8CEA0A21B94A}"/>
                </a:ext>
              </a:extLst>
            </p:cNvPr>
            <p:cNvSpPr/>
            <p:nvPr/>
          </p:nvSpPr>
          <p:spPr>
            <a:xfrm>
              <a:off x="10054314" y="1396413"/>
              <a:ext cx="1198162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rIns="45720" rtlCol="0" anchor="ctr">
              <a:spAutoFit/>
            </a:bodyPr>
            <a:lstStyle/>
            <a:p>
              <a:r>
                <a:rPr lang="en-US" sz="1600" dirty="0">
                  <a:solidFill>
                    <a:schemeClr val="tx1"/>
                  </a:solidFill>
                  <a:latin typeface="Segoe Condensed" panose="020B0606040200020203" pitchFamily="34" charset="0"/>
                </a:rPr>
                <a:t>Wiper</a:t>
              </a:r>
              <a:endParaRPr lang="en-US" sz="1600" baseline="-25000" dirty="0">
                <a:solidFill>
                  <a:schemeClr val="tx1"/>
                </a:solidFill>
                <a:latin typeface="Segoe Condensed" panose="020B060604020002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4EA09AB-B86B-3D40-A2C6-1B0397226F28}"/>
              </a:ext>
            </a:extLst>
          </p:cNvPr>
          <p:cNvGrpSpPr/>
          <p:nvPr/>
        </p:nvGrpSpPr>
        <p:grpSpPr>
          <a:xfrm>
            <a:off x="6580249" y="2054234"/>
            <a:ext cx="5021945" cy="3178171"/>
            <a:chOff x="8046750" y="-1590801"/>
            <a:chExt cx="5021945" cy="3178171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279C8033-7135-834C-A62B-3F03310FEE35}"/>
                </a:ext>
              </a:extLst>
            </p:cNvPr>
            <p:cNvGrpSpPr/>
            <p:nvPr/>
          </p:nvGrpSpPr>
          <p:grpSpPr>
            <a:xfrm>
              <a:off x="8046750" y="-1590801"/>
              <a:ext cx="5021945" cy="3178171"/>
              <a:chOff x="6942944" y="948489"/>
              <a:chExt cx="4309532" cy="2727316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17C3F8C6-C9B1-A448-8F54-2E9001D80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942944" y="1279589"/>
                <a:ext cx="3498476" cy="2396216"/>
              </a:xfrm>
              <a:prstGeom prst="rect">
                <a:avLst/>
              </a:prstGeom>
            </p:spPr>
          </p:pic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43E624D-4E4F-7E4D-B013-90D9458B606C}"/>
                  </a:ext>
                </a:extLst>
              </p:cNvPr>
              <p:cNvCxnSpPr/>
              <p:nvPr/>
            </p:nvCxnSpPr>
            <p:spPr>
              <a:xfrm flipV="1">
                <a:off x="9308587" y="1190745"/>
                <a:ext cx="277015" cy="515074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88EF8A0-DBF3-2F46-844B-EBB86783432E}"/>
                  </a:ext>
                </a:extLst>
              </p:cNvPr>
              <p:cNvSpPr/>
              <p:nvPr/>
            </p:nvSpPr>
            <p:spPr>
              <a:xfrm>
                <a:off x="9528505" y="948489"/>
                <a:ext cx="1630033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Segoe Condensed" panose="020B0606040200020203" pitchFamily="34" charset="0"/>
                  </a:rPr>
                  <a:t>Resistive material</a:t>
                </a:r>
                <a:endParaRPr lang="en-US" sz="1600" baseline="-25000" dirty="0">
                  <a:solidFill>
                    <a:schemeClr val="tx1"/>
                  </a:solidFill>
                  <a:latin typeface="Segoe Condensed" panose="020B0606040200020203" pitchFamily="34" charset="0"/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D958CB2-1105-874B-99BA-B6775EBF59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39846" y="1572045"/>
                <a:ext cx="488357" cy="156566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E4A6037A-2554-8643-A5A4-BDFCE68A3087}"/>
                  </a:ext>
                </a:extLst>
              </p:cNvPr>
              <p:cNvSpPr/>
              <p:nvPr/>
            </p:nvSpPr>
            <p:spPr>
              <a:xfrm>
                <a:off x="10054314" y="1396413"/>
                <a:ext cx="1198162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45720" rIns="45720" rtlCol="0" anchor="ctr">
                <a:spAutoFit/>
              </a:bodyPr>
              <a:lstStyle/>
              <a:p>
                <a:r>
                  <a:rPr lang="en-US" sz="1600" dirty="0">
                    <a:solidFill>
                      <a:schemeClr val="tx1"/>
                    </a:solidFill>
                    <a:latin typeface="Segoe Condensed" panose="020B0606040200020203" pitchFamily="34" charset="0"/>
                  </a:rPr>
                  <a:t>Wiper</a:t>
                </a:r>
                <a:endParaRPr lang="en-US" sz="1600" baseline="-25000" dirty="0">
                  <a:solidFill>
                    <a:schemeClr val="tx1"/>
                  </a:solidFill>
                  <a:latin typeface="Segoe Condensed" panose="020B0606040200020203" pitchFamily="34" charset="0"/>
                </a:endParaRPr>
              </a:p>
            </p:txBody>
          </p: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AE0220C-947C-2442-8191-68D1D5F52B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1955" y="1170546"/>
              <a:ext cx="238610" cy="16225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21E57A0-30A2-8B49-AEC9-AC1A364AC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00943" y="802867"/>
              <a:ext cx="258854" cy="15060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79A165C-DD9C-F04D-9EBD-D99ED5796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33514" y="1156258"/>
              <a:ext cx="258854" cy="15060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1EC84E6-6A74-F946-819F-2A174B780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53843" y="1168157"/>
              <a:ext cx="238610" cy="162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375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382223-C052-4E1A-99CC-BA59EA7C5D99}"/>
                  </a:ext>
                </a:extLst>
              </p:cNvPr>
              <p:cNvSpPr txBox="1"/>
              <p:nvPr/>
            </p:nvSpPr>
            <p:spPr>
              <a:xfrm>
                <a:off x="4237004" y="5157464"/>
                <a:ext cx="3333413" cy="8771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3382223-C052-4E1A-99CC-BA59EA7C5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004" y="5157464"/>
                <a:ext cx="3333413" cy="8771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BDAD348B-5198-4ABE-9F4A-5DD6B3DBB876}"/>
              </a:ext>
            </a:extLst>
          </p:cNvPr>
          <p:cNvSpPr/>
          <p:nvPr/>
        </p:nvSpPr>
        <p:spPr>
          <a:xfrm>
            <a:off x="2873155" y="1826920"/>
            <a:ext cx="418407" cy="75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F1CB007-9D72-4AB9-AF79-916103A4F30D}"/>
              </a:ext>
            </a:extLst>
          </p:cNvPr>
          <p:cNvSpPr/>
          <p:nvPr/>
        </p:nvSpPr>
        <p:spPr>
          <a:xfrm>
            <a:off x="2895273" y="1647437"/>
            <a:ext cx="232166" cy="1160829"/>
          </a:xfrm>
          <a:custGeom>
            <a:avLst/>
            <a:gdLst/>
            <a:ahLst/>
            <a:cxnLst/>
            <a:rect l="l" t="t" r="r" b="b"/>
            <a:pathLst>
              <a:path w="328929" h="1644650">
                <a:moveTo>
                  <a:pt x="164405" y="0"/>
                </a:moveTo>
                <a:lnTo>
                  <a:pt x="164405" y="287805"/>
                </a:lnTo>
                <a:lnTo>
                  <a:pt x="328861" y="374128"/>
                </a:lnTo>
                <a:lnTo>
                  <a:pt x="0" y="546776"/>
                </a:lnTo>
                <a:lnTo>
                  <a:pt x="328861" y="719474"/>
                </a:lnTo>
                <a:lnTo>
                  <a:pt x="0" y="892121"/>
                </a:lnTo>
                <a:lnTo>
                  <a:pt x="328861" y="1064769"/>
                </a:lnTo>
                <a:lnTo>
                  <a:pt x="0" y="1237467"/>
                </a:lnTo>
                <a:lnTo>
                  <a:pt x="164405" y="1323791"/>
                </a:lnTo>
                <a:lnTo>
                  <a:pt x="164405" y="1644509"/>
                </a:lnTo>
              </a:path>
            </a:pathLst>
          </a:custGeom>
          <a:ln w="40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7044F-776C-4AAD-9554-167119E1EE36}"/>
              </a:ext>
            </a:extLst>
          </p:cNvPr>
          <p:cNvSpPr txBox="1"/>
          <p:nvPr/>
        </p:nvSpPr>
        <p:spPr>
          <a:xfrm>
            <a:off x="2461601" y="2056561"/>
            <a:ext cx="41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swald Light" pitchFamily="2" charset="0"/>
              </a:rPr>
              <a:t>R1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6CDAC5-E273-457A-8CEC-CEFDC6F9F6A3}"/>
              </a:ext>
            </a:extLst>
          </p:cNvPr>
          <p:cNvGrpSpPr/>
          <p:nvPr/>
        </p:nvGrpSpPr>
        <p:grpSpPr>
          <a:xfrm>
            <a:off x="2685799" y="3971922"/>
            <a:ext cx="661500" cy="1008282"/>
            <a:chOff x="8304742" y="1892028"/>
            <a:chExt cx="661500" cy="10082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E9280C-F5CB-493F-B4DA-F856FCE77752}"/>
                </a:ext>
              </a:extLst>
            </p:cNvPr>
            <p:cNvSpPr txBox="1"/>
            <p:nvPr/>
          </p:nvSpPr>
          <p:spPr>
            <a:xfrm>
              <a:off x="8304742" y="2500200"/>
              <a:ext cx="661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GND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DD15949-EBD8-48F8-8D40-21E0769D95A7}"/>
                </a:ext>
              </a:extLst>
            </p:cNvPr>
            <p:cNvGrpSpPr/>
            <p:nvPr/>
          </p:nvGrpSpPr>
          <p:grpSpPr>
            <a:xfrm>
              <a:off x="8406892" y="1892028"/>
              <a:ext cx="457200" cy="545805"/>
              <a:chOff x="8777094" y="4751482"/>
              <a:chExt cx="457200" cy="54580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9E1220B-F554-4141-8A4D-34F130A1B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5694" y="4751482"/>
                <a:ext cx="0" cy="365760"/>
              </a:xfrm>
              <a:prstGeom prst="line">
                <a:avLst/>
              </a:prstGeom>
              <a:ln w="4064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02706EC-C420-473D-BA04-C90C01EB3EE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4901460"/>
                <a:ext cx="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F1E6ED2-10C0-4923-9947-F84D15C2E1A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049125"/>
                <a:ext cx="0" cy="3200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D78322C-05ED-4061-B759-35323314D8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228707"/>
                <a:ext cx="0" cy="1371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37F1BD-2368-452A-BC86-D2A059FE963A}"/>
              </a:ext>
            </a:extLst>
          </p:cNvPr>
          <p:cNvGrpSpPr/>
          <p:nvPr/>
        </p:nvGrpSpPr>
        <p:grpSpPr>
          <a:xfrm>
            <a:off x="2725449" y="837566"/>
            <a:ext cx="568411" cy="803462"/>
            <a:chOff x="5443562" y="1448493"/>
            <a:chExt cx="568411" cy="80346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6B1ECE6-5B3B-4C48-BF1A-32160ED71A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7768" y="1846656"/>
              <a:ext cx="0" cy="405299"/>
            </a:xfrm>
            <a:prstGeom prst="straightConnector1">
              <a:avLst/>
            </a:prstGeom>
            <a:ln w="40640">
              <a:solidFill>
                <a:schemeClr val="tx1"/>
              </a:solidFill>
              <a:headEnd type="oval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992EB2-209E-4B76-9F6D-320A9C7BF9F0}"/>
                </a:ext>
              </a:extLst>
            </p:cNvPr>
            <p:cNvSpPr txBox="1"/>
            <p:nvPr/>
          </p:nvSpPr>
          <p:spPr>
            <a:xfrm>
              <a:off x="5443562" y="1448493"/>
              <a:ext cx="5684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Vcc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92534F2-2353-458D-A523-3D1ED855C586}"/>
              </a:ext>
            </a:extLst>
          </p:cNvPr>
          <p:cNvSpPr/>
          <p:nvPr/>
        </p:nvSpPr>
        <p:spPr>
          <a:xfrm>
            <a:off x="2873155" y="2966092"/>
            <a:ext cx="418407" cy="75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5B0C2EC1-2379-47DC-8B9B-CBAE5A608DFC}"/>
              </a:ext>
            </a:extLst>
          </p:cNvPr>
          <p:cNvSpPr/>
          <p:nvPr/>
        </p:nvSpPr>
        <p:spPr>
          <a:xfrm>
            <a:off x="2895273" y="2786609"/>
            <a:ext cx="232166" cy="1160829"/>
          </a:xfrm>
          <a:custGeom>
            <a:avLst/>
            <a:gdLst/>
            <a:ahLst/>
            <a:cxnLst/>
            <a:rect l="l" t="t" r="r" b="b"/>
            <a:pathLst>
              <a:path w="328929" h="1644650">
                <a:moveTo>
                  <a:pt x="164405" y="0"/>
                </a:moveTo>
                <a:lnTo>
                  <a:pt x="164405" y="287805"/>
                </a:lnTo>
                <a:lnTo>
                  <a:pt x="328861" y="374128"/>
                </a:lnTo>
                <a:lnTo>
                  <a:pt x="0" y="546776"/>
                </a:lnTo>
                <a:lnTo>
                  <a:pt x="328861" y="719474"/>
                </a:lnTo>
                <a:lnTo>
                  <a:pt x="0" y="892121"/>
                </a:lnTo>
                <a:lnTo>
                  <a:pt x="328861" y="1064769"/>
                </a:lnTo>
                <a:lnTo>
                  <a:pt x="0" y="1237467"/>
                </a:lnTo>
                <a:lnTo>
                  <a:pt x="164405" y="1323791"/>
                </a:lnTo>
                <a:lnTo>
                  <a:pt x="164405" y="1644509"/>
                </a:lnTo>
              </a:path>
            </a:pathLst>
          </a:custGeom>
          <a:ln w="40547">
            <a:solidFill>
              <a:srgbClr val="000000"/>
            </a:solidFill>
            <a:headEnd type="oval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FC6B7D-E313-4733-9D5E-ED57D6770B91}"/>
              </a:ext>
            </a:extLst>
          </p:cNvPr>
          <p:cNvSpPr txBox="1"/>
          <p:nvPr/>
        </p:nvSpPr>
        <p:spPr>
          <a:xfrm>
            <a:off x="2453554" y="3195733"/>
            <a:ext cx="4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swald Light" pitchFamily="2" charset="0"/>
              </a:rPr>
              <a:t>R2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80E559-DFF7-4499-B70A-E74EC022A703}"/>
              </a:ext>
            </a:extLst>
          </p:cNvPr>
          <p:cNvSpPr txBox="1"/>
          <p:nvPr/>
        </p:nvSpPr>
        <p:spPr>
          <a:xfrm>
            <a:off x="3065573" y="2549027"/>
            <a:ext cx="615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DEF0458-52BA-426C-8B11-CCF586F87A86}"/>
              </a:ext>
            </a:extLst>
          </p:cNvPr>
          <p:cNvSpPr txBox="1"/>
          <p:nvPr/>
        </p:nvSpPr>
        <p:spPr>
          <a:xfrm>
            <a:off x="3065573" y="1415025"/>
            <a:ext cx="541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0587BE-D583-40AD-809C-E5395096D91F}"/>
                  </a:ext>
                </a:extLst>
              </p:cNvPr>
              <p:cNvSpPr txBox="1"/>
              <p:nvPr/>
            </p:nvSpPr>
            <p:spPr>
              <a:xfrm>
                <a:off x="4112534" y="725842"/>
                <a:ext cx="25429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00587BE-D583-40AD-809C-E5395096D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534" y="725842"/>
                <a:ext cx="254294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E5D4DF-D79F-4FCB-8273-3E0F549D4A7A}"/>
                  </a:ext>
                </a:extLst>
              </p:cNvPr>
              <p:cNvSpPr txBox="1"/>
              <p:nvPr/>
            </p:nvSpPr>
            <p:spPr>
              <a:xfrm>
                <a:off x="8719548" y="606734"/>
                <a:ext cx="17808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AE5D4DF-D79F-4FCB-8273-3E0F549D4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9548" y="606734"/>
                <a:ext cx="178080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FDEE1A-C75E-4110-ADDF-F4C5B2FC1C96}"/>
                  </a:ext>
                </a:extLst>
              </p:cNvPr>
              <p:cNvSpPr txBox="1"/>
              <p:nvPr/>
            </p:nvSpPr>
            <p:spPr>
              <a:xfrm>
                <a:off x="4112534" y="1384248"/>
                <a:ext cx="332879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FDEE1A-C75E-4110-ADDF-F4C5B2FC1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534" y="1384248"/>
                <a:ext cx="3328796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B4147F-EF27-4E3B-8DBF-83459C6966F9}"/>
                  </a:ext>
                </a:extLst>
              </p:cNvPr>
              <p:cNvSpPr txBox="1"/>
              <p:nvPr/>
            </p:nvSpPr>
            <p:spPr>
              <a:xfrm>
                <a:off x="4112534" y="2149048"/>
                <a:ext cx="5442131" cy="8830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2)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5B4147F-EF27-4E3B-8DBF-83459C696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534" y="2149048"/>
                <a:ext cx="5442131" cy="88306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B09B88-93AC-484E-BB09-CCE0224BC71F}"/>
                  </a:ext>
                </a:extLst>
              </p:cNvPr>
              <p:cNvSpPr txBox="1"/>
              <p:nvPr/>
            </p:nvSpPr>
            <p:spPr>
              <a:xfrm>
                <a:off x="3977218" y="3164955"/>
                <a:ext cx="6209841" cy="8675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2⇒</m:t>
                      </m:r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3B09B88-93AC-484E-BB09-CCE0224BC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7218" y="3164955"/>
                <a:ext cx="6209841" cy="86754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220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 Trimpot 2K Ohm with Knob">
            <a:extLst>
              <a:ext uri="{FF2B5EF4-FFF2-40B4-BE49-F238E27FC236}">
                <a16:creationId xmlns:a16="http://schemas.microsoft.com/office/drawing/2014/main" id="{13A6EEEF-29D4-4A8D-910D-E440A01D4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42" y="1940232"/>
            <a:ext cx="2533433" cy="2533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6mm Potentiometer for Guitar Pedals | 18T Knurled Shaft">
            <a:extLst>
              <a:ext uri="{FF2B5EF4-FFF2-40B4-BE49-F238E27FC236}">
                <a16:creationId xmlns:a16="http://schemas.microsoft.com/office/drawing/2014/main" id="{B2D5BB57-B6B6-4D80-84B3-F61A61777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33" y="1905318"/>
            <a:ext cx="2601452" cy="260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BA48187-EC6A-490D-A8CE-30B46F517068}"/>
              </a:ext>
            </a:extLst>
          </p:cNvPr>
          <p:cNvGrpSpPr/>
          <p:nvPr/>
        </p:nvGrpSpPr>
        <p:grpSpPr>
          <a:xfrm>
            <a:off x="6559550" y="2472445"/>
            <a:ext cx="1758941" cy="1726601"/>
            <a:chOff x="6559550" y="1784350"/>
            <a:chExt cx="1758941" cy="1726601"/>
          </a:xfrm>
        </p:grpSpPr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3E316B9F-BB9C-4585-BDF4-13AAC2F46EC5}"/>
                </a:ext>
              </a:extLst>
            </p:cNvPr>
            <p:cNvSpPr/>
            <p:nvPr/>
          </p:nvSpPr>
          <p:spPr>
            <a:xfrm rot="2556051">
              <a:off x="6686986" y="1880521"/>
              <a:ext cx="1505349" cy="1505349"/>
            </a:xfrm>
            <a:prstGeom prst="blockArc">
              <a:avLst>
                <a:gd name="adj1" fmla="val 5712898"/>
                <a:gd name="adj2" fmla="val 21469375"/>
                <a:gd name="adj3" fmla="val 13381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C16A184-FB13-4A58-BCE7-2F914DC896B2}"/>
                </a:ext>
              </a:extLst>
            </p:cNvPr>
            <p:cNvSpPr/>
            <p:nvPr/>
          </p:nvSpPr>
          <p:spPr>
            <a:xfrm>
              <a:off x="6866625" y="2950234"/>
              <a:ext cx="207034" cy="560717"/>
            </a:xfrm>
            <a:custGeom>
              <a:avLst/>
              <a:gdLst>
                <a:gd name="connsiteX0" fmla="*/ 0 w 207034"/>
                <a:gd name="connsiteY0" fmla="*/ 0 h 560717"/>
                <a:gd name="connsiteX1" fmla="*/ 207034 w 207034"/>
                <a:gd name="connsiteY1" fmla="*/ 258792 h 560717"/>
                <a:gd name="connsiteX2" fmla="*/ 207034 w 207034"/>
                <a:gd name="connsiteY2" fmla="*/ 560717 h 56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034" h="560717">
                  <a:moveTo>
                    <a:pt x="0" y="0"/>
                  </a:moveTo>
                  <a:lnTo>
                    <a:pt x="207034" y="258792"/>
                  </a:lnTo>
                  <a:lnTo>
                    <a:pt x="207034" y="560717"/>
                  </a:lnTo>
                </a:path>
              </a:pathLst>
            </a:cu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97B8882-DD25-43B8-A0C9-4D00E7E2D59E}"/>
                </a:ext>
              </a:extLst>
            </p:cNvPr>
            <p:cNvCxnSpPr>
              <a:cxnSpLocks/>
            </p:cNvCxnSpPr>
            <p:nvPr/>
          </p:nvCxnSpPr>
          <p:spPr>
            <a:xfrm>
              <a:off x="7439660" y="2827766"/>
              <a:ext cx="0" cy="676656"/>
            </a:xfrm>
            <a:prstGeom prst="line">
              <a:avLst/>
            </a:pr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D2174FD-38EE-4542-98F5-C2645E97E9E1}"/>
                </a:ext>
              </a:extLst>
            </p:cNvPr>
            <p:cNvSpPr/>
            <p:nvPr/>
          </p:nvSpPr>
          <p:spPr>
            <a:xfrm flipH="1">
              <a:off x="7818090" y="2950234"/>
              <a:ext cx="207034" cy="560717"/>
            </a:xfrm>
            <a:custGeom>
              <a:avLst/>
              <a:gdLst>
                <a:gd name="connsiteX0" fmla="*/ 0 w 207034"/>
                <a:gd name="connsiteY0" fmla="*/ 0 h 560717"/>
                <a:gd name="connsiteX1" fmla="*/ 207034 w 207034"/>
                <a:gd name="connsiteY1" fmla="*/ 258792 h 560717"/>
                <a:gd name="connsiteX2" fmla="*/ 207034 w 207034"/>
                <a:gd name="connsiteY2" fmla="*/ 560717 h 56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034" h="560717">
                  <a:moveTo>
                    <a:pt x="0" y="0"/>
                  </a:moveTo>
                  <a:lnTo>
                    <a:pt x="207034" y="258792"/>
                  </a:lnTo>
                  <a:lnTo>
                    <a:pt x="207034" y="560717"/>
                  </a:lnTo>
                </a:path>
              </a:pathLst>
            </a:custGeom>
            <a:noFill/>
            <a:ln w="698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`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28F12E-CF0E-467E-B565-029C89A2A396}"/>
                </a:ext>
              </a:extLst>
            </p:cNvPr>
            <p:cNvSpPr/>
            <p:nvPr/>
          </p:nvSpPr>
          <p:spPr>
            <a:xfrm>
              <a:off x="6559550" y="1784350"/>
              <a:ext cx="1758941" cy="1524000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54C454B-6DE9-4EC0-90C2-74115AAE8FC8}"/>
                </a:ext>
              </a:extLst>
            </p:cNvPr>
            <p:cNvGrpSpPr/>
            <p:nvPr/>
          </p:nvGrpSpPr>
          <p:grpSpPr>
            <a:xfrm>
              <a:off x="6970143" y="2130724"/>
              <a:ext cx="939034" cy="938776"/>
              <a:chOff x="6970143" y="2130724"/>
              <a:chExt cx="939034" cy="938776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BE7CBFA-9BC1-401C-8B78-4B0E43007A55}"/>
                  </a:ext>
                </a:extLst>
              </p:cNvPr>
              <p:cNvGrpSpPr/>
              <p:nvPr/>
            </p:nvGrpSpPr>
            <p:grpSpPr>
              <a:xfrm>
                <a:off x="6970143" y="2130724"/>
                <a:ext cx="709871" cy="709742"/>
                <a:chOff x="6970143" y="2130724"/>
                <a:chExt cx="709871" cy="709742"/>
              </a:xfrm>
            </p:grpSpPr>
            <p:sp>
              <p:nvSpPr>
                <p:cNvPr id="10" name="Circle: Hollow 9">
                  <a:extLst>
                    <a:ext uri="{FF2B5EF4-FFF2-40B4-BE49-F238E27FC236}">
                      <a16:creationId xmlns:a16="http://schemas.microsoft.com/office/drawing/2014/main" id="{4A9FC938-03AA-45A9-8BD8-F16280733D03}"/>
                    </a:ext>
                  </a:extLst>
                </p:cNvPr>
                <p:cNvSpPr/>
                <p:nvPr/>
              </p:nvSpPr>
              <p:spPr>
                <a:xfrm>
                  <a:off x="7199306" y="2359758"/>
                  <a:ext cx="480708" cy="480708"/>
                </a:xfrm>
                <a:prstGeom prst="donut">
                  <a:avLst>
                    <a:gd name="adj" fmla="val 23335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C36ABBE2-0497-47BB-BEC7-0515A75C9E22}"/>
                    </a:ext>
                  </a:extLst>
                </p:cNvPr>
                <p:cNvCxnSpPr>
                  <a:stCxn id="10" idx="1"/>
                </p:cNvCxnSpPr>
                <p:nvPr/>
              </p:nvCxnSpPr>
              <p:spPr>
                <a:xfrm flipH="1" flipV="1">
                  <a:off x="6970143" y="2130724"/>
                  <a:ext cx="299561" cy="299432"/>
                </a:xfrm>
                <a:prstGeom prst="line">
                  <a:avLst/>
                </a:prstGeom>
                <a:ln w="85725" cap="rnd">
                  <a:solidFill>
                    <a:srgbClr val="7F7F7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88520777-9910-4823-8AB6-F4D18EA81C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9616" y="2770068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>
                    <a:alpha val="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Arc 4">
            <a:extLst>
              <a:ext uri="{FF2B5EF4-FFF2-40B4-BE49-F238E27FC236}">
                <a16:creationId xmlns:a16="http://schemas.microsoft.com/office/drawing/2014/main" id="{4F7B75C3-9C16-4A09-9CF6-1AA182B30C63}"/>
              </a:ext>
            </a:extLst>
          </p:cNvPr>
          <p:cNvSpPr/>
          <p:nvPr/>
        </p:nvSpPr>
        <p:spPr>
          <a:xfrm rot="16389090">
            <a:off x="7022205" y="2887652"/>
            <a:ext cx="785004" cy="785004"/>
          </a:xfrm>
          <a:prstGeom prst="arc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6EE29A6-10B6-41D2-9962-720F00AE9374}"/>
              </a:ext>
            </a:extLst>
          </p:cNvPr>
          <p:cNvCxnSpPr>
            <a:cxnSpLocks/>
          </p:cNvCxnSpPr>
          <p:nvPr/>
        </p:nvCxnSpPr>
        <p:spPr>
          <a:xfrm flipV="1">
            <a:off x="8025124" y="2508687"/>
            <a:ext cx="476766" cy="27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758803F-C239-4CBC-A25F-F990E8463343}"/>
              </a:ext>
            </a:extLst>
          </p:cNvPr>
          <p:cNvSpPr txBox="1"/>
          <p:nvPr/>
        </p:nvSpPr>
        <p:spPr>
          <a:xfrm>
            <a:off x="8501890" y="2107130"/>
            <a:ext cx="107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Condensed" panose="020B0606040200020203" pitchFamily="34" charset="0"/>
              </a:rPr>
              <a:t>Resistive material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706EBF2-1965-413E-97A3-5031995F9847}"/>
              </a:ext>
            </a:extLst>
          </p:cNvPr>
          <p:cNvGrpSpPr/>
          <p:nvPr/>
        </p:nvGrpSpPr>
        <p:grpSpPr>
          <a:xfrm rot="10800000">
            <a:off x="9730473" y="2959387"/>
            <a:ext cx="1653667" cy="1112948"/>
            <a:chOff x="9880599" y="2523826"/>
            <a:chExt cx="1653667" cy="111294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2A0F58E-417D-468C-B011-29D411223657}"/>
                </a:ext>
              </a:extLst>
            </p:cNvPr>
            <p:cNvSpPr/>
            <p:nvPr/>
          </p:nvSpPr>
          <p:spPr>
            <a:xfrm>
              <a:off x="9880599" y="3298580"/>
              <a:ext cx="1653667" cy="338194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44450" cap="rnd">
              <a:solidFill>
                <a:schemeClr val="tx1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8B9DE81-BC08-4B13-9DFF-80B025ED2859}"/>
                </a:ext>
              </a:extLst>
            </p:cNvPr>
            <p:cNvCxnSpPr/>
            <p:nvPr/>
          </p:nvCxnSpPr>
          <p:spPr>
            <a:xfrm>
              <a:off x="10707432" y="2523826"/>
              <a:ext cx="0" cy="665503"/>
            </a:xfrm>
            <a:prstGeom prst="straightConnector1">
              <a:avLst/>
            </a:prstGeom>
            <a:noFill/>
            <a:ln w="44450" cap="rnd">
              <a:solidFill>
                <a:schemeClr val="tx1"/>
              </a:solidFill>
              <a:round/>
              <a:headEnd type="oval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018A2847-789B-4C4E-835C-75F1D3F669E6}"/>
              </a:ext>
            </a:extLst>
          </p:cNvPr>
          <p:cNvSpPr txBox="1"/>
          <p:nvPr/>
        </p:nvSpPr>
        <p:spPr>
          <a:xfrm>
            <a:off x="1038965" y="3891531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CECF7AC-17B2-4F2A-8594-15F8B09D0A62}"/>
              </a:ext>
            </a:extLst>
          </p:cNvPr>
          <p:cNvSpPr txBox="1"/>
          <p:nvPr/>
        </p:nvSpPr>
        <p:spPr>
          <a:xfrm>
            <a:off x="1800277" y="4124513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091572-5012-4BF2-8797-E0850F07F19A}"/>
              </a:ext>
            </a:extLst>
          </p:cNvPr>
          <p:cNvSpPr txBox="1"/>
          <p:nvPr/>
        </p:nvSpPr>
        <p:spPr>
          <a:xfrm>
            <a:off x="1433543" y="4030932"/>
            <a:ext cx="3989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BC5CBA2-1824-48DB-B6EA-9C0A09B08623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1560587" y="4393949"/>
            <a:ext cx="0" cy="469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9DE46428-2F70-4D01-B7F0-F0B8E7C3011F}"/>
              </a:ext>
            </a:extLst>
          </p:cNvPr>
          <p:cNvSpPr txBox="1"/>
          <p:nvPr/>
        </p:nvSpPr>
        <p:spPr>
          <a:xfrm>
            <a:off x="886032" y="4863471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CE8A1C-2710-4D56-B945-24DF53864EAD}"/>
              </a:ext>
            </a:extLst>
          </p:cNvPr>
          <p:cNvSpPr txBox="1"/>
          <p:nvPr/>
        </p:nvSpPr>
        <p:spPr>
          <a:xfrm>
            <a:off x="4156549" y="3983197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BF802C2-F667-4F09-AB14-DD3DED2DAF52}"/>
              </a:ext>
            </a:extLst>
          </p:cNvPr>
          <p:cNvSpPr txBox="1"/>
          <p:nvPr/>
        </p:nvSpPr>
        <p:spPr>
          <a:xfrm>
            <a:off x="4564774" y="4059308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3178B23-9847-4E90-B321-C09A48748BF1}"/>
              </a:ext>
            </a:extLst>
          </p:cNvPr>
          <p:cNvSpPr txBox="1"/>
          <p:nvPr/>
        </p:nvSpPr>
        <p:spPr>
          <a:xfrm>
            <a:off x="4366520" y="4023287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8AC218B-B9D6-4503-88D0-D03B98E4DBF2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4500750" y="4353936"/>
            <a:ext cx="3202" cy="509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D263FA5-7D31-4A07-B495-589589BF47FB}"/>
              </a:ext>
            </a:extLst>
          </p:cNvPr>
          <p:cNvSpPr txBox="1"/>
          <p:nvPr/>
        </p:nvSpPr>
        <p:spPr>
          <a:xfrm>
            <a:off x="3829397" y="4863471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6775209" y="4229323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7520815" y="4229323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7302473" y="4229323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7435410" y="4535451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6754959" y="4863471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9AFE8567-18D6-4AB5-9B5F-297E88FC99AD}"/>
              </a:ext>
            </a:extLst>
          </p:cNvPr>
          <p:cNvCxnSpPr>
            <a:cxnSpLocks/>
          </p:cNvCxnSpPr>
          <p:nvPr/>
        </p:nvCxnSpPr>
        <p:spPr>
          <a:xfrm>
            <a:off x="6433090" y="2696247"/>
            <a:ext cx="576461" cy="155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85ED7C4-A562-4CDF-82B6-C5165E473EBA}"/>
              </a:ext>
            </a:extLst>
          </p:cNvPr>
          <p:cNvSpPr txBox="1"/>
          <p:nvPr/>
        </p:nvSpPr>
        <p:spPr>
          <a:xfrm>
            <a:off x="5280607" y="2373081"/>
            <a:ext cx="1197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Segoe Condensed" panose="020B0606040200020203" pitchFamily="34" charset="0"/>
              </a:rPr>
              <a:t>Wiper turns with dial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2AD7E53-0E32-4618-BF19-C8F9861D105A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10554105" y="4535451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76EDC17-4F77-4C60-BD07-C6C55037748C}"/>
              </a:ext>
            </a:extLst>
          </p:cNvPr>
          <p:cNvSpPr txBox="1"/>
          <p:nvPr/>
        </p:nvSpPr>
        <p:spPr>
          <a:xfrm>
            <a:off x="9882752" y="4863471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10421329" y="4192564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9206992" y="2956680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11258562" y="2956680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BCAC80-11CF-411C-8971-4673FC62202A}"/>
              </a:ext>
            </a:extLst>
          </p:cNvPr>
          <p:cNvSpPr txBox="1"/>
          <p:nvPr/>
        </p:nvSpPr>
        <p:spPr>
          <a:xfrm>
            <a:off x="1022808" y="1479464"/>
            <a:ext cx="2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bas Neue" panose="020B0606020202050201" pitchFamily="34" charset="0"/>
              </a:rPr>
              <a:t>Panel Mount Pot 10K</a:t>
            </a:r>
            <a:r>
              <a:rPr lang="el-GR" b="1" dirty="0">
                <a:latin typeface="Segoe Condensed" panose="020B0606040200020203" pitchFamily="34" charset="0"/>
                <a:cs typeface="Calibri" panose="020F0502020204030204" pitchFamily="34" charset="0"/>
              </a:rPr>
              <a:t>Ω</a:t>
            </a:r>
            <a:endParaRPr lang="en-US" b="1" dirty="0">
              <a:latin typeface="Segoe Condensed" panose="020B060604020002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F2E35A-A32C-47F5-BF19-2031FF5D4EC5}"/>
              </a:ext>
            </a:extLst>
          </p:cNvPr>
          <p:cNvSpPr txBox="1"/>
          <p:nvPr/>
        </p:nvSpPr>
        <p:spPr>
          <a:xfrm>
            <a:off x="6416066" y="1479464"/>
            <a:ext cx="2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ebas Neue" panose="020B0606020202050201" pitchFamily="34" charset="0"/>
              </a:rPr>
              <a:t>Functional Diagram</a:t>
            </a:r>
            <a:endParaRPr lang="en-US" b="1" dirty="0">
              <a:latin typeface="Segoe Condensed" panose="020B0606040200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87D12E-F590-4B7A-AD5E-DCC2327026FD}"/>
              </a:ext>
            </a:extLst>
          </p:cNvPr>
          <p:cNvSpPr txBox="1"/>
          <p:nvPr/>
        </p:nvSpPr>
        <p:spPr>
          <a:xfrm>
            <a:off x="3537469" y="1479464"/>
            <a:ext cx="2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bas Neue" panose="020B0606020202050201" pitchFamily="34" charset="0"/>
              </a:rPr>
              <a:t>Trim Pot10K</a:t>
            </a:r>
            <a:r>
              <a:rPr lang="el-GR" b="1" dirty="0">
                <a:latin typeface="Segoe Condensed" panose="020B0606040200020203" pitchFamily="34" charset="0"/>
                <a:cs typeface="Calibri" panose="020F0502020204030204" pitchFamily="34" charset="0"/>
              </a:rPr>
              <a:t>Ω</a:t>
            </a:r>
            <a:endParaRPr lang="en-US" b="1" dirty="0">
              <a:latin typeface="Segoe Condensed" panose="020B0606040200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B22CA7-F579-4871-9AE0-7340EBCAD3C0}"/>
              </a:ext>
            </a:extLst>
          </p:cNvPr>
          <p:cNvSpPr txBox="1"/>
          <p:nvPr/>
        </p:nvSpPr>
        <p:spPr>
          <a:xfrm>
            <a:off x="9540657" y="1479464"/>
            <a:ext cx="2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Bebas Neue" panose="020B0606020202050201" pitchFamily="34" charset="0"/>
              </a:rPr>
              <a:t>Schematic symbol</a:t>
            </a:r>
            <a:endParaRPr lang="en-US" b="1" dirty="0"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3101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49C908-7827-400E-8D7A-E7839262A7DB}"/>
              </a:ext>
            </a:extLst>
          </p:cNvPr>
          <p:cNvGrpSpPr/>
          <p:nvPr/>
        </p:nvGrpSpPr>
        <p:grpSpPr>
          <a:xfrm>
            <a:off x="3218180" y="2048821"/>
            <a:ext cx="1758941" cy="2760358"/>
            <a:chOff x="3542030" y="2289565"/>
            <a:chExt cx="1758941" cy="276035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BA48187-EC6A-490D-A8CE-30B46F517068}"/>
                </a:ext>
              </a:extLst>
            </p:cNvPr>
            <p:cNvGrpSpPr/>
            <p:nvPr/>
          </p:nvGrpSpPr>
          <p:grpSpPr>
            <a:xfrm>
              <a:off x="3542030" y="2289565"/>
              <a:ext cx="1758941" cy="1726601"/>
              <a:chOff x="6559550" y="1784350"/>
              <a:chExt cx="1758941" cy="1726601"/>
            </a:xfrm>
          </p:grpSpPr>
          <p:sp>
            <p:nvSpPr>
              <p:cNvPr id="9" name="Block Arc 8">
                <a:extLst>
                  <a:ext uri="{FF2B5EF4-FFF2-40B4-BE49-F238E27FC236}">
                    <a16:creationId xmlns:a16="http://schemas.microsoft.com/office/drawing/2014/main" id="{3E316B9F-BB9C-4585-BDF4-13AAC2F46EC5}"/>
                  </a:ext>
                </a:extLst>
              </p:cNvPr>
              <p:cNvSpPr/>
              <p:nvPr/>
            </p:nvSpPr>
            <p:spPr>
              <a:xfrm rot="2556051">
                <a:off x="6686986" y="1880521"/>
                <a:ext cx="1505349" cy="1505349"/>
              </a:xfrm>
              <a:prstGeom prst="blockArc">
                <a:avLst>
                  <a:gd name="adj1" fmla="val 5712898"/>
                  <a:gd name="adj2" fmla="val 21469375"/>
                  <a:gd name="adj3" fmla="val 1338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1C16A184-FB13-4A58-BCE7-2F914DC896B2}"/>
                  </a:ext>
                </a:extLst>
              </p:cNvPr>
              <p:cNvSpPr/>
              <p:nvPr/>
            </p:nvSpPr>
            <p:spPr>
              <a:xfrm>
                <a:off x="6866625" y="2950234"/>
                <a:ext cx="207034" cy="560717"/>
              </a:xfrm>
              <a:custGeom>
                <a:avLst/>
                <a:gdLst>
                  <a:gd name="connsiteX0" fmla="*/ 0 w 207034"/>
                  <a:gd name="connsiteY0" fmla="*/ 0 h 560717"/>
                  <a:gd name="connsiteX1" fmla="*/ 207034 w 207034"/>
                  <a:gd name="connsiteY1" fmla="*/ 258792 h 560717"/>
                  <a:gd name="connsiteX2" fmla="*/ 207034 w 207034"/>
                  <a:gd name="connsiteY2" fmla="*/ 560717 h 56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034" h="560717">
                    <a:moveTo>
                      <a:pt x="0" y="0"/>
                    </a:moveTo>
                    <a:lnTo>
                      <a:pt x="207034" y="258792"/>
                    </a:lnTo>
                    <a:lnTo>
                      <a:pt x="207034" y="560717"/>
                    </a:lnTo>
                  </a:path>
                </a:pathLst>
              </a:custGeom>
              <a:noFill/>
              <a:ln w="698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`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97B8882-DD25-43B8-A0C9-4D00E7E2D5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9660" y="2827766"/>
                <a:ext cx="0" cy="676656"/>
              </a:xfrm>
              <a:prstGeom prst="line">
                <a:avLst/>
              </a:prstGeom>
              <a:noFill/>
              <a:ln w="698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6D2174FD-38EE-4542-98F5-C2645E97E9E1}"/>
                  </a:ext>
                </a:extLst>
              </p:cNvPr>
              <p:cNvSpPr/>
              <p:nvPr/>
            </p:nvSpPr>
            <p:spPr>
              <a:xfrm flipH="1">
                <a:off x="7818090" y="2950234"/>
                <a:ext cx="207034" cy="560717"/>
              </a:xfrm>
              <a:custGeom>
                <a:avLst/>
                <a:gdLst>
                  <a:gd name="connsiteX0" fmla="*/ 0 w 207034"/>
                  <a:gd name="connsiteY0" fmla="*/ 0 h 560717"/>
                  <a:gd name="connsiteX1" fmla="*/ 207034 w 207034"/>
                  <a:gd name="connsiteY1" fmla="*/ 258792 h 560717"/>
                  <a:gd name="connsiteX2" fmla="*/ 207034 w 207034"/>
                  <a:gd name="connsiteY2" fmla="*/ 560717 h 560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07034" h="560717">
                    <a:moveTo>
                      <a:pt x="0" y="0"/>
                    </a:moveTo>
                    <a:lnTo>
                      <a:pt x="207034" y="258792"/>
                    </a:lnTo>
                    <a:lnTo>
                      <a:pt x="207034" y="560717"/>
                    </a:lnTo>
                  </a:path>
                </a:pathLst>
              </a:custGeom>
              <a:noFill/>
              <a:ln w="6985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`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2C28F12E-CF0E-467E-B565-029C89A2A396}"/>
                  </a:ext>
                </a:extLst>
              </p:cNvPr>
              <p:cNvSpPr/>
              <p:nvPr/>
            </p:nvSpPr>
            <p:spPr>
              <a:xfrm>
                <a:off x="6559550" y="1784350"/>
                <a:ext cx="1758941" cy="1524000"/>
              </a:xfrm>
              <a:prstGeom prst="rect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454C454B-6DE9-4EC0-90C2-74115AAE8FC8}"/>
                  </a:ext>
                </a:extLst>
              </p:cNvPr>
              <p:cNvGrpSpPr/>
              <p:nvPr/>
            </p:nvGrpSpPr>
            <p:grpSpPr>
              <a:xfrm>
                <a:off x="6970143" y="2130724"/>
                <a:ext cx="939034" cy="938776"/>
                <a:chOff x="6970143" y="2130724"/>
                <a:chExt cx="939034" cy="938776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7BE7CBFA-9BC1-401C-8B78-4B0E43007A55}"/>
                    </a:ext>
                  </a:extLst>
                </p:cNvPr>
                <p:cNvGrpSpPr/>
                <p:nvPr/>
              </p:nvGrpSpPr>
              <p:grpSpPr>
                <a:xfrm>
                  <a:off x="6970143" y="2130724"/>
                  <a:ext cx="709871" cy="709742"/>
                  <a:chOff x="6970143" y="2130724"/>
                  <a:chExt cx="709871" cy="709742"/>
                </a:xfrm>
              </p:grpSpPr>
              <p:sp>
                <p:nvSpPr>
                  <p:cNvPr id="10" name="Circle: Hollow 9">
                    <a:extLst>
                      <a:ext uri="{FF2B5EF4-FFF2-40B4-BE49-F238E27FC236}">
                        <a16:creationId xmlns:a16="http://schemas.microsoft.com/office/drawing/2014/main" id="{4A9FC938-03AA-45A9-8BD8-F16280733D03}"/>
                      </a:ext>
                    </a:extLst>
                  </p:cNvPr>
                  <p:cNvSpPr/>
                  <p:nvPr/>
                </p:nvSpPr>
                <p:spPr>
                  <a:xfrm>
                    <a:off x="7199306" y="2359758"/>
                    <a:ext cx="480708" cy="480708"/>
                  </a:xfrm>
                  <a:prstGeom prst="donut">
                    <a:avLst>
                      <a:gd name="adj" fmla="val 23335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6" name="Straight Connector 15">
                    <a:extLst>
                      <a:ext uri="{FF2B5EF4-FFF2-40B4-BE49-F238E27FC236}">
                        <a16:creationId xmlns:a16="http://schemas.microsoft.com/office/drawing/2014/main" id="{C36ABBE2-0497-47BB-BEC7-0515A75C9E22}"/>
                      </a:ext>
                    </a:extLst>
                  </p:cNvPr>
                  <p:cNvCxnSpPr>
                    <a:stCxn id="10" idx="1"/>
                  </p:cNvCxnSpPr>
                  <p:nvPr/>
                </p:nvCxnSpPr>
                <p:spPr>
                  <a:xfrm flipH="1" flipV="1">
                    <a:off x="6970143" y="2130724"/>
                    <a:ext cx="299561" cy="299432"/>
                  </a:xfrm>
                  <a:prstGeom prst="line">
                    <a:avLst/>
                  </a:prstGeom>
                  <a:ln w="85725" cap="rnd">
                    <a:solidFill>
                      <a:srgbClr val="7F7F7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4" name="Straight Connector 13">
                  <a:extLst>
                    <a:ext uri="{FF2B5EF4-FFF2-40B4-BE49-F238E27FC236}">
                      <a16:creationId xmlns:a16="http://schemas.microsoft.com/office/drawing/2014/main" id="{88520777-9910-4823-8AB6-F4D18EA81C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09616" y="2770068"/>
                  <a:ext cx="299561" cy="299432"/>
                </a:xfrm>
                <a:prstGeom prst="line">
                  <a:avLst/>
                </a:prstGeom>
                <a:ln w="85725" cap="rnd">
                  <a:solidFill>
                    <a:srgbClr val="7F7F7F">
                      <a:alpha val="0"/>
                    </a:srgb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4F7B75C3-9C16-4A09-9CF6-1AA182B30C63}"/>
                </a:ext>
              </a:extLst>
            </p:cNvPr>
            <p:cNvSpPr/>
            <p:nvPr/>
          </p:nvSpPr>
          <p:spPr>
            <a:xfrm rot="16389090">
              <a:off x="4004685" y="2704772"/>
              <a:ext cx="785004" cy="785004"/>
            </a:xfrm>
            <a:prstGeom prst="arc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ACEAF2A-9E57-4AE4-844C-24C28A8AB951}"/>
                </a:ext>
              </a:extLst>
            </p:cNvPr>
            <p:cNvSpPr txBox="1"/>
            <p:nvPr/>
          </p:nvSpPr>
          <p:spPr>
            <a:xfrm>
              <a:off x="3757689" y="4046443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1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6E8E380-12DA-4286-BA99-302A94D81BA6}"/>
                </a:ext>
              </a:extLst>
            </p:cNvPr>
            <p:cNvSpPr txBox="1"/>
            <p:nvPr/>
          </p:nvSpPr>
          <p:spPr>
            <a:xfrm>
              <a:off x="4503295" y="4046443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AB573AE-9212-4347-A591-3A2776F4EB82}"/>
                </a:ext>
              </a:extLst>
            </p:cNvPr>
            <p:cNvSpPr txBox="1"/>
            <p:nvPr/>
          </p:nvSpPr>
          <p:spPr>
            <a:xfrm>
              <a:off x="4284953" y="4046443"/>
              <a:ext cx="2655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2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A10DEC6-1FD6-4F69-9C76-FAD182E6D6C4}"/>
                </a:ext>
              </a:extLst>
            </p:cNvPr>
            <p:cNvCxnSpPr>
              <a:cxnSpLocks/>
            </p:cNvCxnSpPr>
            <p:nvPr/>
          </p:nvCxnSpPr>
          <p:spPr>
            <a:xfrm>
              <a:off x="4417890" y="4352571"/>
              <a:ext cx="3202" cy="328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E037757-5205-4E5B-B2FF-3B79D7D04B66}"/>
                </a:ext>
              </a:extLst>
            </p:cNvPr>
            <p:cNvSpPr txBox="1"/>
            <p:nvPr/>
          </p:nvSpPr>
          <p:spPr>
            <a:xfrm>
              <a:off x="3737439" y="4680591"/>
              <a:ext cx="1349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dirty="0"/>
                <a:t>Wiper contact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1E3B30A-1963-4D65-8AF3-296C4B33051D}"/>
              </a:ext>
            </a:extLst>
          </p:cNvPr>
          <p:cNvGrpSpPr/>
          <p:nvPr/>
        </p:nvGrpSpPr>
        <p:grpSpPr>
          <a:xfrm>
            <a:off x="6540500" y="2533056"/>
            <a:ext cx="2648470" cy="2276123"/>
            <a:chOff x="7707376" y="2773800"/>
            <a:chExt cx="2648470" cy="227612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706EBF2-1965-413E-97A3-5031995F9847}"/>
                </a:ext>
              </a:extLst>
            </p:cNvPr>
            <p:cNvGrpSpPr/>
            <p:nvPr/>
          </p:nvGrpSpPr>
          <p:grpSpPr>
            <a:xfrm rot="10800000">
              <a:off x="8230857" y="2776507"/>
              <a:ext cx="1653667" cy="1112948"/>
              <a:chOff x="9880599" y="2523826"/>
              <a:chExt cx="1653667" cy="1112948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D2A0F58E-417D-468C-B011-29D411223657}"/>
                  </a:ext>
                </a:extLst>
              </p:cNvPr>
              <p:cNvSpPr/>
              <p:nvPr/>
            </p:nvSpPr>
            <p:spPr>
              <a:xfrm>
                <a:off x="9880599" y="3298580"/>
                <a:ext cx="1653667" cy="338194"/>
              </a:xfrm>
              <a:custGeom>
                <a:avLst/>
                <a:gdLst>
                  <a:gd name="connsiteX0" fmla="*/ 0 w 5736567"/>
                  <a:gd name="connsiteY0" fmla="*/ 586596 h 1173192"/>
                  <a:gd name="connsiteX1" fmla="*/ 750499 w 5736567"/>
                  <a:gd name="connsiteY1" fmla="*/ 586596 h 1173192"/>
                  <a:gd name="connsiteX2" fmla="*/ 1052423 w 5736567"/>
                  <a:gd name="connsiteY2" fmla="*/ 0 h 1173192"/>
                  <a:gd name="connsiteX3" fmla="*/ 1664899 w 5736567"/>
                  <a:gd name="connsiteY3" fmla="*/ 1155939 h 1173192"/>
                  <a:gd name="connsiteX4" fmla="*/ 2277374 w 5736567"/>
                  <a:gd name="connsiteY4" fmla="*/ 8626 h 1173192"/>
                  <a:gd name="connsiteX5" fmla="*/ 2881223 w 5736567"/>
                  <a:gd name="connsiteY5" fmla="*/ 1173192 h 1173192"/>
                  <a:gd name="connsiteX6" fmla="*/ 3476446 w 5736567"/>
                  <a:gd name="connsiteY6" fmla="*/ 25879 h 1173192"/>
                  <a:gd name="connsiteX7" fmla="*/ 4106174 w 5736567"/>
                  <a:gd name="connsiteY7" fmla="*/ 1155939 h 1173192"/>
                  <a:gd name="connsiteX8" fmla="*/ 4684144 w 5736567"/>
                  <a:gd name="connsiteY8" fmla="*/ 8626 h 1173192"/>
                  <a:gd name="connsiteX9" fmla="*/ 4977442 w 5736567"/>
                  <a:gd name="connsiteY9" fmla="*/ 569343 h 1173192"/>
                  <a:gd name="connsiteX10" fmla="*/ 5736567 w 5736567"/>
                  <a:gd name="connsiteY10" fmla="*/ 586596 h 1173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736567" h="1173192">
                    <a:moveTo>
                      <a:pt x="0" y="586596"/>
                    </a:moveTo>
                    <a:lnTo>
                      <a:pt x="750499" y="586596"/>
                    </a:lnTo>
                    <a:lnTo>
                      <a:pt x="1052423" y="0"/>
                    </a:lnTo>
                    <a:lnTo>
                      <a:pt x="1664899" y="1155939"/>
                    </a:lnTo>
                    <a:lnTo>
                      <a:pt x="2277374" y="8626"/>
                    </a:lnTo>
                    <a:lnTo>
                      <a:pt x="2881223" y="1173192"/>
                    </a:lnTo>
                    <a:lnTo>
                      <a:pt x="3476446" y="25879"/>
                    </a:lnTo>
                    <a:lnTo>
                      <a:pt x="4106174" y="1155939"/>
                    </a:lnTo>
                    <a:lnTo>
                      <a:pt x="4684144" y="8626"/>
                    </a:lnTo>
                    <a:lnTo>
                      <a:pt x="4977442" y="569343"/>
                    </a:lnTo>
                    <a:lnTo>
                      <a:pt x="5736567" y="586596"/>
                    </a:lnTo>
                  </a:path>
                </a:pathLst>
              </a:custGeom>
              <a:noFill/>
              <a:ln w="44450" cap="rnd">
                <a:solidFill>
                  <a:schemeClr val="tx1"/>
                </a:solidFill>
                <a:round/>
                <a:headEnd type="oval"/>
                <a:tailEnd type="oval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8B9DE81-BC08-4B13-9DFF-80B025ED2859}"/>
                  </a:ext>
                </a:extLst>
              </p:cNvPr>
              <p:cNvCxnSpPr/>
              <p:nvPr/>
            </p:nvCxnSpPr>
            <p:spPr>
              <a:xfrm>
                <a:off x="10707432" y="2523826"/>
                <a:ext cx="0" cy="665503"/>
              </a:xfrm>
              <a:prstGeom prst="straightConnector1">
                <a:avLst/>
              </a:prstGeom>
              <a:noFill/>
              <a:ln w="44450" cap="rnd">
                <a:solidFill>
                  <a:schemeClr val="tx1"/>
                </a:solidFill>
                <a:round/>
                <a:headEnd type="oval"/>
                <a:tailEnd type="triangle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2AD7E53-0E32-4618-BF19-C8F9861D105A}"/>
                </a:ext>
              </a:extLst>
            </p:cNvPr>
            <p:cNvCxnSpPr>
              <a:cxnSpLocks/>
              <a:endCxn id="56" idx="0"/>
            </p:cNvCxnSpPr>
            <p:nvPr/>
          </p:nvCxnSpPr>
          <p:spPr>
            <a:xfrm>
              <a:off x="9054489" y="4352571"/>
              <a:ext cx="3202" cy="3280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76EDC17-4F77-4C60-BD07-C6C55037748C}"/>
                </a:ext>
              </a:extLst>
            </p:cNvPr>
            <p:cNvSpPr txBox="1"/>
            <p:nvPr/>
          </p:nvSpPr>
          <p:spPr>
            <a:xfrm>
              <a:off x="8383136" y="4680591"/>
              <a:ext cx="13491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dirty="0"/>
                <a:t>Wiper contact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B08E808-2382-4C20-B1E8-4152C98E749D}"/>
                </a:ext>
              </a:extLst>
            </p:cNvPr>
            <p:cNvSpPr txBox="1"/>
            <p:nvPr/>
          </p:nvSpPr>
          <p:spPr>
            <a:xfrm>
              <a:off x="8921713" y="4009684"/>
              <a:ext cx="2655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8BF7CFBE-5D49-4E61-820F-5DD3162093C9}"/>
                </a:ext>
              </a:extLst>
            </p:cNvPr>
            <p:cNvSpPr txBox="1"/>
            <p:nvPr/>
          </p:nvSpPr>
          <p:spPr>
            <a:xfrm>
              <a:off x="7707376" y="2773800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1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FE92287-5DA8-4D3E-AE7A-6CABFE982B35}"/>
                </a:ext>
              </a:extLst>
            </p:cNvPr>
            <p:cNvSpPr txBox="1"/>
            <p:nvPr/>
          </p:nvSpPr>
          <p:spPr>
            <a:xfrm>
              <a:off x="9758946" y="2773800"/>
              <a:ext cx="5969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latin typeface="Segoe Condensed" panose="020B0606040200020203" pitchFamily="34" charset="0"/>
                </a:rPr>
                <a:t>3</a:t>
              </a:r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F5B09CA-8428-49F7-8057-0A5FBE797C7D}"/>
              </a:ext>
            </a:extLst>
          </p:cNvPr>
          <p:cNvCxnSpPr>
            <a:cxnSpLocks/>
          </p:cNvCxnSpPr>
          <p:nvPr/>
        </p:nvCxnSpPr>
        <p:spPr>
          <a:xfrm flipV="1">
            <a:off x="4575504" y="2083667"/>
            <a:ext cx="476766" cy="2797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1C62CBE-1BF9-42B3-801D-75C00EFC1AA9}"/>
              </a:ext>
            </a:extLst>
          </p:cNvPr>
          <p:cNvSpPr txBox="1"/>
          <p:nvPr/>
        </p:nvSpPr>
        <p:spPr>
          <a:xfrm>
            <a:off x="5052270" y="1682110"/>
            <a:ext cx="1074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Condensed" panose="020B0606040200020203" pitchFamily="34" charset="0"/>
              </a:rPr>
              <a:t>Resistive material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D9493EF-20DE-4CF9-BBA3-A58B845FA604}"/>
              </a:ext>
            </a:extLst>
          </p:cNvPr>
          <p:cNvCxnSpPr>
            <a:cxnSpLocks/>
          </p:cNvCxnSpPr>
          <p:nvPr/>
        </p:nvCxnSpPr>
        <p:spPr>
          <a:xfrm>
            <a:off x="3059220" y="2249583"/>
            <a:ext cx="576461" cy="1552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9AB4C74-834A-4758-94CD-CEEFD4F34059}"/>
              </a:ext>
            </a:extLst>
          </p:cNvPr>
          <p:cNvSpPr txBox="1"/>
          <p:nvPr/>
        </p:nvSpPr>
        <p:spPr>
          <a:xfrm>
            <a:off x="1906737" y="1926417"/>
            <a:ext cx="1197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Segoe Condensed" panose="020B0606040200020203" pitchFamily="34" charset="0"/>
              </a:rPr>
              <a:t>Wiper turns with dial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62B0DEF-1FD8-3248-B04C-E536EF7984E4}"/>
              </a:ext>
            </a:extLst>
          </p:cNvPr>
          <p:cNvSpPr txBox="1"/>
          <p:nvPr/>
        </p:nvSpPr>
        <p:spPr>
          <a:xfrm>
            <a:off x="1906648" y="514340"/>
            <a:ext cx="8378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Condensed" panose="020B0606040200020203" pitchFamily="34" charset="0"/>
              </a:rPr>
              <a:t>A </a:t>
            </a:r>
            <a:r>
              <a:rPr lang="en-US" sz="2800" b="1" dirty="0">
                <a:latin typeface="Segoe Condensed" panose="020B0606040200020203" pitchFamily="34" charset="0"/>
              </a:rPr>
              <a:t>potentiometer</a:t>
            </a:r>
            <a:r>
              <a:rPr lang="en-US" sz="2800" dirty="0">
                <a:latin typeface="Segoe Condensed" panose="020B0606040200020203" pitchFamily="34" charset="0"/>
              </a:rPr>
              <a:t> is a three-leg resistor with a sliding or rotating contact that can be used to dynamically vary resistance.</a:t>
            </a:r>
          </a:p>
        </p:txBody>
      </p:sp>
    </p:spTree>
    <p:extLst>
      <p:ext uri="{BB962C8B-B14F-4D97-AF65-F5344CB8AC3E}">
        <p14:creationId xmlns:p14="http://schemas.microsoft.com/office/powerpoint/2010/main" val="26512272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2525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B8882-DD25-43B8-A0C9-4D00E7E2D59E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>
            <a:off x="3628773" y="2395195"/>
            <a:ext cx="939034" cy="938776"/>
            <a:chOff x="6970143" y="2130724"/>
            <a:chExt cx="939034" cy="93877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4094040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3413589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/>
          <p:nvPr/>
        </p:nvCxnSpPr>
        <p:spPr>
          <a:xfrm rot="10800000">
            <a:off x="7890815" y="2983208"/>
            <a:ext cx="0" cy="665503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2AD7E53-0E32-4618-BF19-C8F9861D105A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7887613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76EDC17-4F77-4C60-BD07-C6C55037748C}"/>
              </a:ext>
            </a:extLst>
          </p:cNvPr>
          <p:cNvSpPr txBox="1"/>
          <p:nvPr/>
        </p:nvSpPr>
        <p:spPr>
          <a:xfrm>
            <a:off x="7216260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754837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8D5BDDF-4498-C04F-A1F2-E36408174846}"/>
              </a:ext>
            </a:extLst>
          </p:cNvPr>
          <p:cNvSpPr txBox="1"/>
          <p:nvPr/>
        </p:nvSpPr>
        <p:spPr>
          <a:xfrm>
            <a:off x="1906648" y="1085414"/>
            <a:ext cx="8378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Condensed" panose="020B0606040200020203" pitchFamily="34" charset="0"/>
              </a:rPr>
              <a:t>Here, we have a </a:t>
            </a:r>
            <a:r>
              <a:rPr lang="en-US" sz="2800" b="1" dirty="0">
                <a:latin typeface="Segoe Condensed" panose="020B0606040200020203" pitchFamily="34" charset="0"/>
              </a:rPr>
              <a:t>10k</a:t>
            </a:r>
            <a:r>
              <a:rPr lang="el-GR" sz="2800" b="1" dirty="0" err="1">
                <a:latin typeface="Segoe Condensed" panose="020B0606040200020203" pitchFamily="34" charset="0"/>
              </a:rPr>
              <a:t>Ω</a:t>
            </a:r>
            <a:r>
              <a:rPr lang="en-US" sz="2800" b="1" dirty="0">
                <a:latin typeface="Segoe Condensed" panose="020B0606040200020203" pitchFamily="34" charset="0"/>
              </a:rPr>
              <a:t> </a:t>
            </a:r>
            <a:r>
              <a:rPr lang="en-US" sz="2800" dirty="0">
                <a:latin typeface="Segoe Condensed" panose="020B0606040200020203" pitchFamily="34" charset="0"/>
              </a:rPr>
              <a:t>potentiometer</a:t>
            </a:r>
          </a:p>
        </p:txBody>
      </p:sp>
    </p:spTree>
    <p:extLst>
      <p:ext uri="{BB962C8B-B14F-4D97-AF65-F5344CB8AC3E}">
        <p14:creationId xmlns:p14="http://schemas.microsoft.com/office/powerpoint/2010/main" val="130161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2525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B8882-DD25-43B8-A0C9-4D00E7E2D59E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>
            <a:off x="3628773" y="2395195"/>
            <a:ext cx="939034" cy="938776"/>
            <a:chOff x="6970143" y="2130724"/>
            <a:chExt cx="939034" cy="93877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4094040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3413589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/>
          <p:nvPr/>
        </p:nvCxnSpPr>
        <p:spPr>
          <a:xfrm rot="10800000">
            <a:off x="7890815" y="2983208"/>
            <a:ext cx="0" cy="665503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2AD7E53-0E32-4618-BF19-C8F9861D105A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7887613" y="4111827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76EDC17-4F77-4C60-BD07-C6C55037748C}"/>
              </a:ext>
            </a:extLst>
          </p:cNvPr>
          <p:cNvSpPr txBox="1"/>
          <p:nvPr/>
        </p:nvSpPr>
        <p:spPr>
          <a:xfrm>
            <a:off x="7216260" y="4439847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754837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B7015CE4-5115-4D3C-A7D6-7FBBAC74145E}"/>
              </a:ext>
            </a:extLst>
          </p:cNvPr>
          <p:cNvSpPr txBox="1"/>
          <p:nvPr/>
        </p:nvSpPr>
        <p:spPr>
          <a:xfrm>
            <a:off x="304800" y="1090643"/>
            <a:ext cx="11653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Let’s take a look at this 10kohm potentiometer</a:t>
            </a:r>
          </a:p>
        </p:txBody>
      </p:sp>
    </p:spTree>
    <p:extLst>
      <p:ext uri="{BB962C8B-B14F-4D97-AF65-F5344CB8AC3E}">
        <p14:creationId xmlns:p14="http://schemas.microsoft.com/office/powerpoint/2010/main" val="406619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6C9200-F9D7-4DFF-AAE8-A091C54A92A3}"/>
              </a:ext>
            </a:extLst>
          </p:cNvPr>
          <p:cNvSpPr/>
          <p:nvPr/>
        </p:nvSpPr>
        <p:spPr>
          <a:xfrm>
            <a:off x="0" y="5493967"/>
            <a:ext cx="12192000" cy="3618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80995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142939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141034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136019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120401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35035" y="227372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227372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>
            <a:off x="3628773" y="1454215"/>
            <a:ext cx="939034" cy="938776"/>
            <a:chOff x="6970143" y="2130724"/>
            <a:chExt cx="939034" cy="938776"/>
          </a:xfrm>
          <a:solidFill>
            <a:schemeClr val="accent2">
              <a:lumMod val="75000"/>
            </a:schemeClr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  <a:grpFill/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grpFill/>
              <a:ln w="8572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grpFill/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286471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286471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286471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159478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/>
          <p:nvPr/>
        </p:nvCxnSpPr>
        <p:spPr>
          <a:xfrm rot="10800000">
            <a:off x="7890815" y="2113370"/>
            <a:ext cx="0" cy="594360"/>
          </a:xfrm>
          <a:prstGeom prst="straightConnector1">
            <a:avLst/>
          </a:prstGeom>
          <a:noFill/>
          <a:ln w="44450" cap="rnd">
            <a:solidFill>
              <a:schemeClr val="accent2">
                <a:lumMod val="75000"/>
              </a:schemeClr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754837" y="282796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159207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159207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242262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242115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115735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115735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115735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115735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115735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BFC54EE6-1312-4FA3-816B-BBE80D9FA196}"/>
              </a:ext>
            </a:extLst>
          </p:cNvPr>
          <p:cNvSpPr/>
          <p:nvPr/>
        </p:nvSpPr>
        <p:spPr>
          <a:xfrm>
            <a:off x="6996347" y="1696552"/>
            <a:ext cx="138131" cy="13813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3720702" y="3170847"/>
            <a:ext cx="3202" cy="32802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2384294" y="3523626"/>
            <a:ext cx="7423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The resistance between Legs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1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and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2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changes 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depending on wiper position. Let’s call this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n-US" sz="2400" b="1" baseline="-25000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9190A9-D6FB-4DBA-BE92-871B2479A99A}"/>
              </a:ext>
            </a:extLst>
          </p:cNvPr>
          <p:cNvCxnSpPr>
            <a:cxnSpLocks/>
          </p:cNvCxnSpPr>
          <p:nvPr/>
        </p:nvCxnSpPr>
        <p:spPr>
          <a:xfrm>
            <a:off x="4090517" y="3170847"/>
            <a:ext cx="3202" cy="32802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0804CD-5371-414C-845C-81A518B55B34}"/>
              </a:ext>
            </a:extLst>
          </p:cNvPr>
          <p:cNvCxnSpPr>
            <a:cxnSpLocks/>
          </p:cNvCxnSpPr>
          <p:nvPr/>
        </p:nvCxnSpPr>
        <p:spPr>
          <a:xfrm>
            <a:off x="7069222" y="2183627"/>
            <a:ext cx="0" cy="131524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9C1D202-633E-40EC-984C-8CA3C449A471}"/>
              </a:ext>
            </a:extLst>
          </p:cNvPr>
          <p:cNvCxnSpPr>
            <a:cxnSpLocks/>
          </p:cNvCxnSpPr>
          <p:nvPr/>
        </p:nvCxnSpPr>
        <p:spPr>
          <a:xfrm>
            <a:off x="4098290" y="2151257"/>
            <a:ext cx="0" cy="676656"/>
          </a:xfrm>
          <a:prstGeom prst="line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73C3912-62CF-48EC-A239-0D5AC1884603}"/>
              </a:ext>
            </a:extLst>
          </p:cNvPr>
          <p:cNvCxnSpPr>
            <a:cxnSpLocks/>
          </p:cNvCxnSpPr>
          <p:nvPr/>
        </p:nvCxnSpPr>
        <p:spPr>
          <a:xfrm>
            <a:off x="7885155" y="3170847"/>
            <a:ext cx="3202" cy="32802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6E3EBCF-AEA7-1C4A-BD0D-0F2C511D52EA}"/>
              </a:ext>
            </a:extLst>
          </p:cNvPr>
          <p:cNvGrpSpPr/>
          <p:nvPr/>
        </p:nvGrpSpPr>
        <p:grpSpPr>
          <a:xfrm>
            <a:off x="7080385" y="1948913"/>
            <a:ext cx="797147" cy="626131"/>
            <a:chOff x="7080385" y="2889893"/>
            <a:chExt cx="797147" cy="626131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17D4EFA-1F1E-4C63-BA35-88B5D43C63A2}"/>
                </a:ext>
              </a:extLst>
            </p:cNvPr>
            <p:cNvSpPr/>
            <p:nvPr/>
          </p:nvSpPr>
          <p:spPr>
            <a:xfrm rot="10800000">
              <a:off x="7080385" y="2889893"/>
              <a:ext cx="797147" cy="163026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28575" cap="rnd">
              <a:solidFill>
                <a:srgbClr val="C55A11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0BB0D50-F604-4B8D-A65E-7519985C5361}"/>
                </a:ext>
              </a:extLst>
            </p:cNvPr>
            <p:cNvSpPr/>
            <p:nvPr/>
          </p:nvSpPr>
          <p:spPr>
            <a:xfrm>
              <a:off x="7283326" y="2992804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75000"/>
                    </a:schemeClr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chemeClr val="accent2">
                      <a:lumMod val="75000"/>
                    </a:schemeClr>
                  </a:solidFill>
                  <a:latin typeface="Segoe Condensed" panose="020B0606040200020203" pitchFamily="34" charset="0"/>
                </a:rPr>
                <a:t>1</a:t>
              </a:r>
              <a:endParaRPr lang="en-US" sz="2800" dirty="0">
                <a:latin typeface="Segoe Condensed" panose="020B060604020002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440E0F3-1D94-D54E-9F32-390F2836950B}"/>
              </a:ext>
            </a:extLst>
          </p:cNvPr>
          <p:cNvGrpSpPr/>
          <p:nvPr/>
        </p:nvGrpSpPr>
        <p:grpSpPr>
          <a:xfrm>
            <a:off x="2895526" y="1261485"/>
            <a:ext cx="1875006" cy="1331230"/>
            <a:chOff x="2895526" y="2202465"/>
            <a:chExt cx="1875006" cy="13312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8EE0FA5-66BE-43FC-B526-5232811C7BAE}"/>
                </a:ext>
              </a:extLst>
            </p:cNvPr>
            <p:cNvSpPr/>
            <p:nvPr/>
          </p:nvSpPr>
          <p:spPr>
            <a:xfrm>
              <a:off x="2895526" y="2516486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75000"/>
                    </a:schemeClr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chemeClr val="accent2">
                      <a:lumMod val="75000"/>
                    </a:schemeClr>
                  </a:solidFill>
                  <a:latin typeface="Segoe Condensed" panose="020B0606040200020203" pitchFamily="34" charset="0"/>
                </a:rPr>
                <a:t>1</a:t>
              </a:r>
              <a:endParaRPr lang="en-US" sz="2800" dirty="0">
                <a:latin typeface="Segoe Condensed" panose="020B0606040200020203" pitchFamily="34" charset="0"/>
              </a:endParaRPr>
            </a:p>
          </p:txBody>
        </p:sp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0A5020E6-09F5-4B4F-A2FA-A2DF3C151E75}"/>
                </a:ext>
              </a:extLst>
            </p:cNvPr>
            <p:cNvSpPr/>
            <p:nvPr/>
          </p:nvSpPr>
          <p:spPr>
            <a:xfrm rot="13519502">
              <a:off x="3441776" y="2204938"/>
              <a:ext cx="1331230" cy="1326283"/>
            </a:xfrm>
            <a:prstGeom prst="arc">
              <a:avLst>
                <a:gd name="adj1" fmla="val 16200000"/>
                <a:gd name="adj2" fmla="val 21483"/>
              </a:avLst>
            </a:prstGeom>
            <a:noFill/>
            <a:ln w="698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8CB9B82-5DF8-436A-8FDC-8514BE98DA54}"/>
              </a:ext>
            </a:extLst>
          </p:cNvPr>
          <p:cNvSpPr txBox="1"/>
          <p:nvPr/>
        </p:nvSpPr>
        <p:spPr>
          <a:xfrm>
            <a:off x="304800" y="149663"/>
            <a:ext cx="11653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Think of a potentiometer as composed of two resistors: r1 and r2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ECF1CEB-422D-46B1-91C7-3B2CE939EF0E}"/>
              </a:ext>
            </a:extLst>
          </p:cNvPr>
          <p:cNvGrpSpPr/>
          <p:nvPr/>
        </p:nvGrpSpPr>
        <p:grpSpPr>
          <a:xfrm>
            <a:off x="3840300" y="4676068"/>
            <a:ext cx="388861" cy="1457420"/>
            <a:chOff x="3884260" y="1750935"/>
            <a:chExt cx="388861" cy="145742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5B5043A-1289-4D78-950C-3B94BAB4BC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E9F74C6-0D1D-4012-9586-8EEAB98D3EF1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1258D4C-A01C-45A0-AAC0-C1966EDC9FF4}"/>
              </a:ext>
            </a:extLst>
          </p:cNvPr>
          <p:cNvGrpSpPr/>
          <p:nvPr/>
        </p:nvGrpSpPr>
        <p:grpSpPr>
          <a:xfrm>
            <a:off x="2809982" y="5295510"/>
            <a:ext cx="1908757" cy="783490"/>
            <a:chOff x="2853942" y="2370377"/>
            <a:chExt cx="1908757" cy="783490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AD93D07-27FE-48F7-822B-1F7B9C9DB2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584942-74DC-4807-92A9-54B3DEC80CFB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8856D00-A4A1-4544-A6B6-C986EC510201}"/>
              </a:ext>
            </a:extLst>
          </p:cNvPr>
          <p:cNvGrpSpPr/>
          <p:nvPr/>
        </p:nvGrpSpPr>
        <p:grpSpPr>
          <a:xfrm>
            <a:off x="3389879" y="5276460"/>
            <a:ext cx="1856310" cy="827247"/>
            <a:chOff x="3433839" y="2351327"/>
            <a:chExt cx="1856310" cy="827247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B2C43E1-3DC5-4D62-8220-BD9E0146D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6F2F00C-A24A-4A72-A672-57149C38EF6E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AAD17FD4-31C9-4AFB-B51D-89D59424EE8F}"/>
              </a:ext>
            </a:extLst>
          </p:cNvPr>
          <p:cNvSpPr/>
          <p:nvPr/>
        </p:nvSpPr>
        <p:spPr>
          <a:xfrm>
            <a:off x="3459148" y="5226307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Block Arc 87">
            <a:extLst>
              <a:ext uri="{FF2B5EF4-FFF2-40B4-BE49-F238E27FC236}">
                <a16:creationId xmlns:a16="http://schemas.microsoft.com/office/drawing/2014/main" id="{E77A944D-856A-48A9-A373-4D1ECD82E723}"/>
              </a:ext>
            </a:extLst>
          </p:cNvPr>
          <p:cNvSpPr/>
          <p:nvPr/>
        </p:nvSpPr>
        <p:spPr>
          <a:xfrm rot="2556051">
            <a:off x="3301656" y="5070125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34FDD7E9-2C96-45B4-8590-B713AD0DD647}"/>
              </a:ext>
            </a:extLst>
          </p:cNvPr>
          <p:cNvSpPr/>
          <p:nvPr/>
        </p:nvSpPr>
        <p:spPr>
          <a:xfrm flipH="1">
            <a:off x="4432760" y="6139838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5C2F3B5-97EC-4A52-9A7A-F7051E69301A}"/>
              </a:ext>
            </a:extLst>
          </p:cNvPr>
          <p:cNvSpPr txBox="1"/>
          <p:nvPr/>
        </p:nvSpPr>
        <p:spPr>
          <a:xfrm>
            <a:off x="3389879" y="6730832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2E9CBA9-3AEF-4318-B87A-654A3435A2C3}"/>
              </a:ext>
            </a:extLst>
          </p:cNvPr>
          <p:cNvSpPr txBox="1"/>
          <p:nvPr/>
        </p:nvSpPr>
        <p:spPr>
          <a:xfrm>
            <a:off x="4135485" y="6730832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D6E9D58-3E65-4709-B886-E2F7402EE62A}"/>
              </a:ext>
            </a:extLst>
          </p:cNvPr>
          <p:cNvSpPr txBox="1"/>
          <p:nvPr/>
        </p:nvSpPr>
        <p:spPr>
          <a:xfrm>
            <a:off x="3917143" y="6730832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211B2F3-51C7-451D-B213-86A9CB2A5257}"/>
              </a:ext>
            </a:extLst>
          </p:cNvPr>
          <p:cNvSpPr/>
          <p:nvPr/>
        </p:nvSpPr>
        <p:spPr>
          <a:xfrm rot="10800000">
            <a:off x="7020021" y="5460896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BC420A4-2736-4F8E-9C21-D9124E8D058F}"/>
              </a:ext>
            </a:extLst>
          </p:cNvPr>
          <p:cNvSpPr txBox="1"/>
          <p:nvPr/>
        </p:nvSpPr>
        <p:spPr>
          <a:xfrm>
            <a:off x="7710877" y="6694073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C0C4F66-5DCF-470B-AECE-07C5B7AA6524}"/>
              </a:ext>
            </a:extLst>
          </p:cNvPr>
          <p:cNvSpPr txBox="1"/>
          <p:nvPr/>
        </p:nvSpPr>
        <p:spPr>
          <a:xfrm>
            <a:off x="6496540" y="545818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b="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8499986-DB56-4BA3-8AE4-1A41F7C9305A}"/>
              </a:ext>
            </a:extLst>
          </p:cNvPr>
          <p:cNvSpPr txBox="1"/>
          <p:nvPr/>
        </p:nvSpPr>
        <p:spPr>
          <a:xfrm>
            <a:off x="8548110" y="545818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BFD448-018F-4D41-A4B8-911673369D53}"/>
              </a:ext>
            </a:extLst>
          </p:cNvPr>
          <p:cNvSpPr txBox="1"/>
          <p:nvPr/>
        </p:nvSpPr>
        <p:spPr>
          <a:xfrm>
            <a:off x="4582777" y="6288733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38CE817-6B2D-4222-9FB3-8D706B6C7FD9}"/>
              </a:ext>
            </a:extLst>
          </p:cNvPr>
          <p:cNvSpPr txBox="1"/>
          <p:nvPr/>
        </p:nvSpPr>
        <p:spPr>
          <a:xfrm>
            <a:off x="3025514" y="6287269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9898145-165C-44DA-B9D6-AE6973EAF01B}"/>
              </a:ext>
            </a:extLst>
          </p:cNvPr>
          <p:cNvGrpSpPr/>
          <p:nvPr/>
        </p:nvGrpSpPr>
        <p:grpSpPr>
          <a:xfrm>
            <a:off x="6992605" y="5023464"/>
            <a:ext cx="457200" cy="356531"/>
            <a:chOff x="7036565" y="2098331"/>
            <a:chExt cx="457200" cy="356531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76AC08B-D5FA-48B8-8519-6344B27E687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1B6445B-B7EE-426B-BED9-7F0E1FDC621C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720CA9E-66E9-4F63-9EF9-983E8E564E39}"/>
              </a:ext>
            </a:extLst>
          </p:cNvPr>
          <p:cNvGrpSpPr/>
          <p:nvPr/>
        </p:nvGrpSpPr>
        <p:grpSpPr>
          <a:xfrm>
            <a:off x="7308011" y="5023464"/>
            <a:ext cx="457200" cy="356531"/>
            <a:chOff x="7351971" y="2098331"/>
            <a:chExt cx="457200" cy="3565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C0FC880-8825-48BC-A4B7-CBC46F896D46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1BC58E6-4F79-42CD-93CC-619597A71D94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0315700-8467-4B49-8835-0A70DE4F7506}"/>
              </a:ext>
            </a:extLst>
          </p:cNvPr>
          <p:cNvGrpSpPr/>
          <p:nvPr/>
        </p:nvGrpSpPr>
        <p:grpSpPr>
          <a:xfrm>
            <a:off x="7623417" y="5023464"/>
            <a:ext cx="457200" cy="356531"/>
            <a:chOff x="7667377" y="2098331"/>
            <a:chExt cx="457200" cy="35653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AEFCF08-428F-477C-88DE-CD34CE917C10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FD5DE34-69C7-4F84-8997-9B463927DE62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E4275C3-94BC-4CAC-8D8A-5A9D58241D34}"/>
              </a:ext>
            </a:extLst>
          </p:cNvPr>
          <p:cNvGrpSpPr/>
          <p:nvPr/>
        </p:nvGrpSpPr>
        <p:grpSpPr>
          <a:xfrm>
            <a:off x="7938823" y="5023464"/>
            <a:ext cx="457200" cy="356531"/>
            <a:chOff x="7982783" y="2098331"/>
            <a:chExt cx="457200" cy="356531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8F6EE2C-ABCB-47D4-ADDE-0B78ABC0485C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AE63526-0D6F-4D37-A2E5-2B09D5B8B0C1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FB9524A-0F0E-48E5-A572-4294E3090DDD}"/>
              </a:ext>
            </a:extLst>
          </p:cNvPr>
          <p:cNvGrpSpPr/>
          <p:nvPr/>
        </p:nvGrpSpPr>
        <p:grpSpPr>
          <a:xfrm>
            <a:off x="8254230" y="5023464"/>
            <a:ext cx="457200" cy="356531"/>
            <a:chOff x="8298190" y="2098331"/>
            <a:chExt cx="457200" cy="35653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23B603C-EBB1-4EEB-BFFD-F25F02627362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9C999C0-392D-49BD-B5D6-02718D064FC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D99DA55-F79B-4751-A62A-75737927892E}"/>
              </a:ext>
            </a:extLst>
          </p:cNvPr>
          <p:cNvGrpSpPr/>
          <p:nvPr/>
        </p:nvGrpSpPr>
        <p:grpSpPr>
          <a:xfrm>
            <a:off x="2340334" y="5795662"/>
            <a:ext cx="7423412" cy="2425074"/>
            <a:chOff x="2384294" y="2870529"/>
            <a:chExt cx="7423412" cy="2425074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1312AA5-076D-4C4E-A21A-24118DA536FF}"/>
                </a:ext>
              </a:extLst>
            </p:cNvPr>
            <p:cNvCxnSpPr>
              <a:cxnSpLocks/>
            </p:cNvCxnSpPr>
            <p:nvPr/>
          </p:nvCxnSpPr>
          <p:spPr>
            <a:xfrm>
              <a:off x="4088625" y="4111827"/>
              <a:ext cx="3202" cy="32802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022E436-6DDF-4B46-A23E-BF3CD679B63B}"/>
                </a:ext>
              </a:extLst>
            </p:cNvPr>
            <p:cNvSpPr txBox="1"/>
            <p:nvPr/>
          </p:nvSpPr>
          <p:spPr>
            <a:xfrm>
              <a:off x="2384294" y="4464606"/>
              <a:ext cx="74234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2400" dirty="0">
                  <a:solidFill>
                    <a:srgbClr val="0070C0"/>
                  </a:solidFill>
                </a:rPr>
                <a:t>Simultaneously, the wiper also affects the resistance </a:t>
              </a:r>
              <a:br>
                <a:rPr lang="en-US" sz="2400" dirty="0">
                  <a:solidFill>
                    <a:srgbClr val="0070C0"/>
                  </a:solidFill>
                </a:rPr>
              </a:br>
              <a:r>
                <a:rPr lang="en-US" sz="2400" dirty="0">
                  <a:solidFill>
                    <a:srgbClr val="0070C0"/>
                  </a:solidFill>
                </a:rPr>
                <a:t>between Legs </a:t>
              </a:r>
              <a:r>
                <a:rPr lang="en-US" sz="2400" b="1" dirty="0">
                  <a:solidFill>
                    <a:srgbClr val="0070C0"/>
                  </a:solidFill>
                </a:rPr>
                <a:t>2</a:t>
              </a:r>
              <a:r>
                <a:rPr lang="en-US" sz="2400" dirty="0">
                  <a:solidFill>
                    <a:srgbClr val="0070C0"/>
                  </a:solidFill>
                </a:rPr>
                <a:t> and </a:t>
              </a:r>
              <a:r>
                <a:rPr lang="en-US" sz="2400" b="1" dirty="0">
                  <a:solidFill>
                    <a:srgbClr val="0070C0"/>
                  </a:solidFill>
                </a:rPr>
                <a:t>3</a:t>
              </a:r>
              <a:r>
                <a:rPr lang="en-US" sz="2400" dirty="0">
                  <a:solidFill>
                    <a:srgbClr val="0070C0"/>
                  </a:solidFill>
                </a:rPr>
                <a:t>. Let’s call this </a:t>
              </a:r>
              <a:r>
                <a:rPr lang="en-US" sz="2400" b="1" dirty="0">
                  <a:solidFill>
                    <a:srgbClr val="0070C0"/>
                  </a:solidFill>
                </a:rPr>
                <a:t>R</a:t>
              </a:r>
              <a:r>
                <a:rPr lang="en-US" sz="2400" b="1" baseline="-25000" dirty="0">
                  <a:solidFill>
                    <a:srgbClr val="0070C0"/>
                  </a:solidFill>
                </a:rPr>
                <a:t>2</a:t>
              </a:r>
              <a:r>
                <a:rPr lang="en-US" sz="2400" dirty="0">
                  <a:solidFill>
                    <a:srgbClr val="0070C0"/>
                  </a:solidFill>
                </a:rPr>
                <a:t>.</a:t>
              </a: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6CB4A6B-4149-4073-9749-6C2E2E7D3485}"/>
                </a:ext>
              </a:extLst>
            </p:cNvPr>
            <p:cNvCxnSpPr>
              <a:cxnSpLocks/>
            </p:cNvCxnSpPr>
            <p:nvPr/>
          </p:nvCxnSpPr>
          <p:spPr>
            <a:xfrm>
              <a:off x="4469262" y="4111827"/>
              <a:ext cx="3202" cy="32802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AB2D407-1BA7-4D51-AEB7-B3275AA3F141}"/>
                </a:ext>
              </a:extLst>
            </p:cNvPr>
            <p:cNvCxnSpPr>
              <a:cxnSpLocks/>
            </p:cNvCxnSpPr>
            <p:nvPr/>
          </p:nvCxnSpPr>
          <p:spPr>
            <a:xfrm>
              <a:off x="8712757" y="2870529"/>
              <a:ext cx="3202" cy="156931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3925F3E-893B-4FCC-BBD3-CE6CA6B20EBC}"/>
              </a:ext>
            </a:extLst>
          </p:cNvPr>
          <p:cNvCxnSpPr>
            <a:cxnSpLocks/>
          </p:cNvCxnSpPr>
          <p:nvPr/>
        </p:nvCxnSpPr>
        <p:spPr>
          <a:xfrm>
            <a:off x="4054330" y="6017370"/>
            <a:ext cx="0" cy="676656"/>
          </a:xfrm>
          <a:prstGeom prst="line">
            <a:avLst/>
          </a:prstGeom>
          <a:noFill/>
          <a:ln w="698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78EB3534-B823-4984-9E2B-D194AA77921B}"/>
              </a:ext>
            </a:extLst>
          </p:cNvPr>
          <p:cNvSpPr/>
          <p:nvPr/>
        </p:nvSpPr>
        <p:spPr>
          <a:xfrm>
            <a:off x="8603191" y="5562665"/>
            <a:ext cx="138131" cy="1381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71B8A04E-7BED-45D2-A75A-64439CA8F5FC}"/>
              </a:ext>
            </a:extLst>
          </p:cNvPr>
          <p:cNvCxnSpPr>
            <a:cxnSpLocks/>
          </p:cNvCxnSpPr>
          <p:nvPr/>
        </p:nvCxnSpPr>
        <p:spPr>
          <a:xfrm>
            <a:off x="7841195" y="7036960"/>
            <a:ext cx="3202" cy="32802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45A0A4E-7858-4B49-AE3B-675391A5A9AD}"/>
              </a:ext>
            </a:extLst>
          </p:cNvPr>
          <p:cNvCxnSpPr/>
          <p:nvPr/>
        </p:nvCxnSpPr>
        <p:spPr>
          <a:xfrm rot="10800000">
            <a:off x="7846855" y="5979483"/>
            <a:ext cx="0" cy="594360"/>
          </a:xfrm>
          <a:prstGeom prst="straightConnector1">
            <a:avLst/>
          </a:prstGeom>
          <a:noFill/>
          <a:ln w="44450" cap="rnd">
            <a:solidFill>
              <a:srgbClr val="0070C0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BCCCE1EE-B7E8-4F38-8A50-03AF46063463}"/>
              </a:ext>
            </a:extLst>
          </p:cNvPr>
          <p:cNvSpPr/>
          <p:nvPr/>
        </p:nvSpPr>
        <p:spPr>
          <a:xfrm rot="10800000">
            <a:off x="7036425" y="5815026"/>
            <a:ext cx="797147" cy="163026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28575" cap="rnd">
            <a:solidFill>
              <a:srgbClr val="C55A1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A0B981E-5C04-471E-AF96-3698F3A85560}"/>
              </a:ext>
            </a:extLst>
          </p:cNvPr>
          <p:cNvSpPr/>
          <p:nvPr/>
        </p:nvSpPr>
        <p:spPr>
          <a:xfrm>
            <a:off x="7239366" y="5917937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800" b="1" baseline="-25000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  <a:endParaRPr lang="en-US" sz="2800" dirty="0">
              <a:latin typeface="Segoe Condensed" panose="020B0606040200020203" pitchFamily="34" charset="0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1028FD2-345F-4472-95E0-EEC8B2883B64}"/>
              </a:ext>
            </a:extLst>
          </p:cNvPr>
          <p:cNvGrpSpPr/>
          <p:nvPr/>
        </p:nvGrpSpPr>
        <p:grpSpPr>
          <a:xfrm>
            <a:off x="7839244" y="5815025"/>
            <a:ext cx="810930" cy="641912"/>
            <a:chOff x="7883204" y="2889892"/>
            <a:chExt cx="810930" cy="641912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1DB23FD-63E6-48AE-9714-97BAB7EC0100}"/>
                </a:ext>
              </a:extLst>
            </p:cNvPr>
            <p:cNvSpPr/>
            <p:nvPr/>
          </p:nvSpPr>
          <p:spPr>
            <a:xfrm rot="10800000">
              <a:off x="7883204" y="2889892"/>
              <a:ext cx="810930" cy="165845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28575" cap="rnd">
              <a:solidFill>
                <a:srgbClr val="0070C0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C7CD741-2F75-47AE-B400-BEC40E8D660A}"/>
                </a:ext>
              </a:extLst>
            </p:cNvPr>
            <p:cNvSpPr/>
            <p:nvPr/>
          </p:nvSpPr>
          <p:spPr>
            <a:xfrm>
              <a:off x="8095926" y="3008584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2</a:t>
              </a:r>
              <a:endParaRPr lang="en-US" sz="2800" dirty="0">
                <a:solidFill>
                  <a:srgbClr val="0070C0"/>
                </a:solidFill>
                <a:latin typeface="Segoe Condensed" panose="020B0606040200020203" pitchFamily="34" charset="0"/>
              </a:endParaRPr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635F53C-7480-48B8-ACC7-62EE6D960EED}"/>
              </a:ext>
            </a:extLst>
          </p:cNvPr>
          <p:cNvSpPr/>
          <p:nvPr/>
        </p:nvSpPr>
        <p:spPr>
          <a:xfrm>
            <a:off x="2851566" y="5441619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800" b="1" baseline="-25000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  <a:endParaRPr lang="en-US" sz="2800" dirty="0">
              <a:latin typeface="Segoe Condensed" panose="020B0606040200020203" pitchFamily="34" charset="0"/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95DEC79E-B115-4090-A300-C7B374686C27}"/>
              </a:ext>
            </a:extLst>
          </p:cNvPr>
          <p:cNvSpPr/>
          <p:nvPr/>
        </p:nvSpPr>
        <p:spPr>
          <a:xfrm>
            <a:off x="3491075" y="6139838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130" name="Arc 129">
            <a:extLst>
              <a:ext uri="{FF2B5EF4-FFF2-40B4-BE49-F238E27FC236}">
                <a16:creationId xmlns:a16="http://schemas.microsoft.com/office/drawing/2014/main" id="{EB9EAB86-05EA-4BD5-A8C1-9599EF0AE95B}"/>
              </a:ext>
            </a:extLst>
          </p:cNvPr>
          <p:cNvSpPr/>
          <p:nvPr/>
        </p:nvSpPr>
        <p:spPr>
          <a:xfrm rot="13519502">
            <a:off x="3397816" y="5130071"/>
            <a:ext cx="1331230" cy="1326283"/>
          </a:xfrm>
          <a:prstGeom prst="arc">
            <a:avLst>
              <a:gd name="adj1" fmla="val 16200000"/>
              <a:gd name="adj2" fmla="val 21483"/>
            </a:avLst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359AFA0-AD3D-4156-9D3E-496B7E9DAF07}"/>
              </a:ext>
            </a:extLst>
          </p:cNvPr>
          <p:cNvGrpSpPr/>
          <p:nvPr/>
        </p:nvGrpSpPr>
        <p:grpSpPr>
          <a:xfrm>
            <a:off x="3584813" y="5320328"/>
            <a:ext cx="939034" cy="938776"/>
            <a:chOff x="6970143" y="2130724"/>
            <a:chExt cx="939034" cy="938776"/>
          </a:xfrm>
          <a:solidFill>
            <a:schemeClr val="accent2">
              <a:lumMod val="75000"/>
            </a:schemeClr>
          </a:solidFill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4C7CEAE-F4D6-4E64-8B67-58C5B31B92CE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  <a:grpFill/>
          </p:grpSpPr>
          <p:sp>
            <p:nvSpPr>
              <p:cNvPr id="134" name="Circle: Hollow 133">
                <a:extLst>
                  <a:ext uri="{FF2B5EF4-FFF2-40B4-BE49-F238E27FC236}">
                    <a16:creationId xmlns:a16="http://schemas.microsoft.com/office/drawing/2014/main" id="{708179E8-6900-4B4F-ABBB-161A8019A238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0B3E0A2-BA49-455F-9BEE-223320D3FDDA}"/>
                  </a:ext>
                </a:extLst>
              </p:cNvPr>
              <p:cNvCxnSpPr>
                <a:stCxn id="134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grpFill/>
              <a:ln w="85725" cap="rnd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7B615A8-4CD0-4A6E-B054-61BD4C6773BD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grpFill/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CF464AE-C53C-4EDA-B45B-F18AE3C9C3DF}"/>
              </a:ext>
            </a:extLst>
          </p:cNvPr>
          <p:cNvGrpSpPr/>
          <p:nvPr/>
        </p:nvGrpSpPr>
        <p:grpSpPr>
          <a:xfrm>
            <a:off x="3400289" y="4753240"/>
            <a:ext cx="1584216" cy="1705588"/>
            <a:chOff x="3444249" y="1828107"/>
            <a:chExt cx="1584216" cy="1705588"/>
          </a:xfrm>
        </p:grpSpPr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E68E1593-30F5-4522-B7BA-927241CCF4F5}"/>
                </a:ext>
              </a:extLst>
            </p:cNvPr>
            <p:cNvSpPr/>
            <p:nvPr/>
          </p:nvSpPr>
          <p:spPr>
            <a:xfrm rot="13519502">
              <a:off x="3441776" y="2204938"/>
              <a:ext cx="1331230" cy="1326283"/>
            </a:xfrm>
            <a:prstGeom prst="arc">
              <a:avLst>
                <a:gd name="adj1" fmla="val 21506993"/>
                <a:gd name="adj2" fmla="val 10429121"/>
              </a:avLst>
            </a:prstGeom>
            <a:grpFill/>
            <a:ln w="85725" cap="rnd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AACF23E-43BD-42E8-B75F-2B36CF315F53}"/>
                </a:ext>
              </a:extLst>
            </p:cNvPr>
            <p:cNvSpPr/>
            <p:nvPr/>
          </p:nvSpPr>
          <p:spPr>
            <a:xfrm>
              <a:off x="4553655" y="1828107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2</a:t>
              </a:r>
              <a:endParaRPr lang="en-US" sz="2800" dirty="0">
                <a:solidFill>
                  <a:srgbClr val="0070C0"/>
                </a:solidFill>
                <a:latin typeface="Segoe Condensed" panose="020B0606040200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011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6C9200-F9D7-4DFF-AAE8-A091C54A92A3}"/>
              </a:ext>
            </a:extLst>
          </p:cNvPr>
          <p:cNvSpPr/>
          <p:nvPr/>
        </p:nvSpPr>
        <p:spPr>
          <a:xfrm>
            <a:off x="-1509823" y="5444349"/>
            <a:ext cx="12192000" cy="3618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-193903" y="710551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-1224221" y="1329993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-644324" y="1310943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-575055" y="1260790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-732547" y="1104608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-543128" y="2174321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398557" y="2174321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>
            <a:off x="-449390" y="1354811"/>
            <a:ext cx="939034" cy="938776"/>
            <a:chOff x="6970143" y="2130724"/>
            <a:chExt cx="939034" cy="938776"/>
          </a:xfrm>
          <a:solidFill>
            <a:schemeClr val="accent2">
              <a:lumMod val="75000"/>
            </a:schemeClr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  <a:grpFill/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grpFill/>
              <a:ln w="85725" cap="rnd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grpFill/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-644324" y="2765315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101282" y="2765315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-117060" y="2765315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2985818" y="1495379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/>
          <p:nvPr/>
        </p:nvCxnSpPr>
        <p:spPr>
          <a:xfrm rot="10800000">
            <a:off x="3812652" y="2013966"/>
            <a:ext cx="0" cy="594360"/>
          </a:xfrm>
          <a:prstGeom prst="straightConnector1">
            <a:avLst/>
          </a:prstGeom>
          <a:noFill/>
          <a:ln w="44450" cap="rnd">
            <a:solidFill>
              <a:schemeClr val="accent2">
                <a:lumMod val="75000"/>
              </a:schemeClr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3676674" y="2728556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2462337" y="1492672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/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4513907" y="1492672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b="0" dirty="0">
                <a:solidFill>
                  <a:schemeClr val="tx1">
                    <a:lumMod val="95000"/>
                    <a:lumOff val="5000"/>
                  </a:schemeClr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548574" y="232321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-1008689" y="2321752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2958402" y="1057947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3273808" y="1057947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3589214" y="1057947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3904620" y="1057947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4220027" y="1057947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BFC54EE6-1312-4FA3-816B-BBE80D9FA196}"/>
              </a:ext>
            </a:extLst>
          </p:cNvPr>
          <p:cNvSpPr/>
          <p:nvPr/>
        </p:nvSpPr>
        <p:spPr>
          <a:xfrm>
            <a:off x="2918184" y="1597148"/>
            <a:ext cx="138131" cy="138131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-357461" y="3071443"/>
            <a:ext cx="3202" cy="32802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-1693869" y="3424222"/>
            <a:ext cx="7423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The resistance between Legs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1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and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2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changes </a:t>
            </a:r>
            <a:br>
              <a:rPr lang="en-US" sz="2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depending on wiper position. Let’s call this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n-US" sz="2400" b="1" baseline="-25000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9190A9-D6FB-4DBA-BE92-871B2479A99A}"/>
              </a:ext>
            </a:extLst>
          </p:cNvPr>
          <p:cNvCxnSpPr>
            <a:cxnSpLocks/>
          </p:cNvCxnSpPr>
          <p:nvPr/>
        </p:nvCxnSpPr>
        <p:spPr>
          <a:xfrm>
            <a:off x="12354" y="3071443"/>
            <a:ext cx="3202" cy="32802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B0804CD-5371-414C-845C-81A518B55B34}"/>
              </a:ext>
            </a:extLst>
          </p:cNvPr>
          <p:cNvCxnSpPr>
            <a:cxnSpLocks/>
          </p:cNvCxnSpPr>
          <p:nvPr/>
        </p:nvCxnSpPr>
        <p:spPr>
          <a:xfrm>
            <a:off x="2991059" y="2084223"/>
            <a:ext cx="0" cy="131524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9C1D202-633E-40EC-984C-8CA3C449A471}"/>
              </a:ext>
            </a:extLst>
          </p:cNvPr>
          <p:cNvCxnSpPr>
            <a:cxnSpLocks/>
          </p:cNvCxnSpPr>
          <p:nvPr/>
        </p:nvCxnSpPr>
        <p:spPr>
          <a:xfrm>
            <a:off x="20127" y="2051853"/>
            <a:ext cx="0" cy="676656"/>
          </a:xfrm>
          <a:prstGeom prst="line">
            <a:avLst/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73C3912-62CF-48EC-A239-0D5AC1884603}"/>
              </a:ext>
            </a:extLst>
          </p:cNvPr>
          <p:cNvCxnSpPr>
            <a:cxnSpLocks/>
          </p:cNvCxnSpPr>
          <p:nvPr/>
        </p:nvCxnSpPr>
        <p:spPr>
          <a:xfrm>
            <a:off x="3806992" y="3071443"/>
            <a:ext cx="3202" cy="32802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6E3EBCF-AEA7-1C4A-BD0D-0F2C511D52EA}"/>
              </a:ext>
            </a:extLst>
          </p:cNvPr>
          <p:cNvGrpSpPr/>
          <p:nvPr/>
        </p:nvGrpSpPr>
        <p:grpSpPr>
          <a:xfrm>
            <a:off x="3002222" y="1849509"/>
            <a:ext cx="797147" cy="626131"/>
            <a:chOff x="7080385" y="2889893"/>
            <a:chExt cx="797147" cy="626131"/>
          </a:xfrm>
        </p:grpSpPr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17D4EFA-1F1E-4C63-BA35-88B5D43C63A2}"/>
                </a:ext>
              </a:extLst>
            </p:cNvPr>
            <p:cNvSpPr/>
            <p:nvPr/>
          </p:nvSpPr>
          <p:spPr>
            <a:xfrm rot="10800000">
              <a:off x="7080385" y="2889893"/>
              <a:ext cx="797147" cy="163026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28575" cap="rnd">
              <a:solidFill>
                <a:srgbClr val="C55A11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0BB0D50-F604-4B8D-A65E-7519985C5361}"/>
                </a:ext>
              </a:extLst>
            </p:cNvPr>
            <p:cNvSpPr/>
            <p:nvPr/>
          </p:nvSpPr>
          <p:spPr>
            <a:xfrm>
              <a:off x="7283326" y="2992804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75000"/>
                    </a:schemeClr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chemeClr val="accent2">
                      <a:lumMod val="75000"/>
                    </a:schemeClr>
                  </a:solidFill>
                  <a:latin typeface="Segoe Condensed" panose="020B0606040200020203" pitchFamily="34" charset="0"/>
                </a:rPr>
                <a:t>1</a:t>
              </a:r>
              <a:endParaRPr lang="en-US" sz="2800" dirty="0">
                <a:latin typeface="Segoe Condensed" panose="020B0606040200020203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440E0F3-1D94-D54E-9F32-390F2836950B}"/>
              </a:ext>
            </a:extLst>
          </p:cNvPr>
          <p:cNvGrpSpPr/>
          <p:nvPr/>
        </p:nvGrpSpPr>
        <p:grpSpPr>
          <a:xfrm>
            <a:off x="-1182637" y="1162081"/>
            <a:ext cx="1875006" cy="1331230"/>
            <a:chOff x="2895526" y="2202465"/>
            <a:chExt cx="1875006" cy="133123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8EE0FA5-66BE-43FC-B526-5232811C7BAE}"/>
                </a:ext>
              </a:extLst>
            </p:cNvPr>
            <p:cNvSpPr/>
            <p:nvPr/>
          </p:nvSpPr>
          <p:spPr>
            <a:xfrm>
              <a:off x="2895526" y="2516486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75000"/>
                    </a:schemeClr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chemeClr val="accent2">
                      <a:lumMod val="75000"/>
                    </a:schemeClr>
                  </a:solidFill>
                  <a:latin typeface="Segoe Condensed" panose="020B0606040200020203" pitchFamily="34" charset="0"/>
                </a:rPr>
                <a:t>1</a:t>
              </a:r>
              <a:endParaRPr lang="en-US" sz="2800" dirty="0">
                <a:latin typeface="Segoe Condensed" panose="020B0606040200020203" pitchFamily="34" charset="0"/>
              </a:endParaRPr>
            </a:p>
          </p:txBody>
        </p:sp>
        <p:sp>
          <p:nvSpPr>
            <p:cNvPr id="79" name="Arc 78">
              <a:extLst>
                <a:ext uri="{FF2B5EF4-FFF2-40B4-BE49-F238E27FC236}">
                  <a16:creationId xmlns:a16="http://schemas.microsoft.com/office/drawing/2014/main" id="{0A5020E6-09F5-4B4F-A2FA-A2DF3C151E75}"/>
                </a:ext>
              </a:extLst>
            </p:cNvPr>
            <p:cNvSpPr/>
            <p:nvPr/>
          </p:nvSpPr>
          <p:spPr>
            <a:xfrm rot="13519502">
              <a:off x="3441776" y="2204938"/>
              <a:ext cx="1331230" cy="1326283"/>
            </a:xfrm>
            <a:prstGeom prst="arc">
              <a:avLst>
                <a:gd name="adj1" fmla="val 16200000"/>
                <a:gd name="adj2" fmla="val 21483"/>
              </a:avLst>
            </a:prstGeom>
            <a:noFill/>
            <a:ln w="698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58CB9B82-5DF8-436A-8FDC-8514BE98DA54}"/>
              </a:ext>
            </a:extLst>
          </p:cNvPr>
          <p:cNvSpPr txBox="1"/>
          <p:nvPr/>
        </p:nvSpPr>
        <p:spPr>
          <a:xfrm>
            <a:off x="148491" y="142370"/>
            <a:ext cx="11653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Think of a potentiometer as composed of two resistors: r1 and r2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EECF1CEB-422D-46B1-91C7-3B2CE939EF0E}"/>
              </a:ext>
            </a:extLst>
          </p:cNvPr>
          <p:cNvGrpSpPr/>
          <p:nvPr/>
        </p:nvGrpSpPr>
        <p:grpSpPr>
          <a:xfrm>
            <a:off x="7169913" y="710551"/>
            <a:ext cx="388861" cy="1457420"/>
            <a:chOff x="3884260" y="1750935"/>
            <a:chExt cx="388861" cy="145742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5B5043A-1289-4D78-950C-3B94BAB4BC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E9F74C6-0D1D-4012-9586-8EEAB98D3EF1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31258D4C-A01C-45A0-AAC0-C1966EDC9FF4}"/>
              </a:ext>
            </a:extLst>
          </p:cNvPr>
          <p:cNvGrpSpPr/>
          <p:nvPr/>
        </p:nvGrpSpPr>
        <p:grpSpPr>
          <a:xfrm>
            <a:off x="6139595" y="1329993"/>
            <a:ext cx="1908757" cy="783490"/>
            <a:chOff x="2853942" y="2370377"/>
            <a:chExt cx="1908757" cy="783490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AD93D07-27FE-48F7-822B-1F7B9C9DB21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2584942-74DC-4807-92A9-54B3DEC80CFB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98856D00-A4A1-4544-A6B6-C986EC510201}"/>
              </a:ext>
            </a:extLst>
          </p:cNvPr>
          <p:cNvGrpSpPr/>
          <p:nvPr/>
        </p:nvGrpSpPr>
        <p:grpSpPr>
          <a:xfrm>
            <a:off x="6719492" y="1310943"/>
            <a:ext cx="1856310" cy="827247"/>
            <a:chOff x="3433839" y="2351327"/>
            <a:chExt cx="1856310" cy="827247"/>
          </a:xfrm>
        </p:grpSpPr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9B2C43E1-3DC5-4D62-8220-BD9E0146DD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6F2F00C-A24A-4A72-A672-57149C38EF6E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AAD17FD4-31C9-4AFB-B51D-89D59424EE8F}"/>
              </a:ext>
            </a:extLst>
          </p:cNvPr>
          <p:cNvSpPr/>
          <p:nvPr/>
        </p:nvSpPr>
        <p:spPr>
          <a:xfrm>
            <a:off x="6788761" y="1260790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Block Arc 87">
            <a:extLst>
              <a:ext uri="{FF2B5EF4-FFF2-40B4-BE49-F238E27FC236}">
                <a16:creationId xmlns:a16="http://schemas.microsoft.com/office/drawing/2014/main" id="{E77A944D-856A-48A9-A373-4D1ECD82E723}"/>
              </a:ext>
            </a:extLst>
          </p:cNvPr>
          <p:cNvSpPr/>
          <p:nvPr/>
        </p:nvSpPr>
        <p:spPr>
          <a:xfrm rot="2556051">
            <a:off x="6631269" y="1104608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34FDD7E9-2C96-45B4-8590-B713AD0DD647}"/>
              </a:ext>
            </a:extLst>
          </p:cNvPr>
          <p:cNvSpPr/>
          <p:nvPr/>
        </p:nvSpPr>
        <p:spPr>
          <a:xfrm flipH="1">
            <a:off x="7762373" y="2174321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5C2F3B5-97EC-4A52-9A7A-F7051E69301A}"/>
              </a:ext>
            </a:extLst>
          </p:cNvPr>
          <p:cNvSpPr txBox="1"/>
          <p:nvPr/>
        </p:nvSpPr>
        <p:spPr>
          <a:xfrm>
            <a:off x="6719492" y="2765315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2E9CBA9-3AEF-4318-B87A-654A3435A2C3}"/>
              </a:ext>
            </a:extLst>
          </p:cNvPr>
          <p:cNvSpPr txBox="1"/>
          <p:nvPr/>
        </p:nvSpPr>
        <p:spPr>
          <a:xfrm>
            <a:off x="7465098" y="2765315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D6E9D58-3E65-4709-B886-E2F7402EE62A}"/>
              </a:ext>
            </a:extLst>
          </p:cNvPr>
          <p:cNvSpPr txBox="1"/>
          <p:nvPr/>
        </p:nvSpPr>
        <p:spPr>
          <a:xfrm>
            <a:off x="7246756" y="2765315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211B2F3-51C7-451D-B213-86A9CB2A5257}"/>
              </a:ext>
            </a:extLst>
          </p:cNvPr>
          <p:cNvSpPr/>
          <p:nvPr/>
        </p:nvSpPr>
        <p:spPr>
          <a:xfrm rot="10800000">
            <a:off x="10349634" y="1495379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BC420A4-2736-4F8E-9C21-D9124E8D058F}"/>
              </a:ext>
            </a:extLst>
          </p:cNvPr>
          <p:cNvSpPr txBox="1"/>
          <p:nvPr/>
        </p:nvSpPr>
        <p:spPr>
          <a:xfrm>
            <a:off x="11040490" y="2728556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7C0C4F66-5DCF-470B-AECE-07C5B7AA6524}"/>
              </a:ext>
            </a:extLst>
          </p:cNvPr>
          <p:cNvSpPr txBox="1"/>
          <p:nvPr/>
        </p:nvSpPr>
        <p:spPr>
          <a:xfrm>
            <a:off x="9826153" y="1492672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b="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68499986-DB56-4BA3-8AE4-1A41F7C9305A}"/>
              </a:ext>
            </a:extLst>
          </p:cNvPr>
          <p:cNvSpPr txBox="1"/>
          <p:nvPr/>
        </p:nvSpPr>
        <p:spPr>
          <a:xfrm>
            <a:off x="11877723" y="1492672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5BFD448-018F-4D41-A4B8-911673369D53}"/>
              </a:ext>
            </a:extLst>
          </p:cNvPr>
          <p:cNvSpPr txBox="1"/>
          <p:nvPr/>
        </p:nvSpPr>
        <p:spPr>
          <a:xfrm>
            <a:off x="7912390" y="232321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038CE817-6B2D-4222-9FB3-8D706B6C7FD9}"/>
              </a:ext>
            </a:extLst>
          </p:cNvPr>
          <p:cNvSpPr txBox="1"/>
          <p:nvPr/>
        </p:nvSpPr>
        <p:spPr>
          <a:xfrm>
            <a:off x="6355127" y="2321752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B9898145-165C-44DA-B9D6-AE6973EAF01B}"/>
              </a:ext>
            </a:extLst>
          </p:cNvPr>
          <p:cNvGrpSpPr/>
          <p:nvPr/>
        </p:nvGrpSpPr>
        <p:grpSpPr>
          <a:xfrm>
            <a:off x="10322218" y="1057947"/>
            <a:ext cx="457200" cy="356531"/>
            <a:chOff x="7036565" y="2098331"/>
            <a:chExt cx="457200" cy="356531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176AC08B-D5FA-48B8-8519-6344B27E687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1B6445B-B7EE-426B-BED9-7F0E1FDC621C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720CA9E-66E9-4F63-9EF9-983E8E564E39}"/>
              </a:ext>
            </a:extLst>
          </p:cNvPr>
          <p:cNvGrpSpPr/>
          <p:nvPr/>
        </p:nvGrpSpPr>
        <p:grpSpPr>
          <a:xfrm>
            <a:off x="10637624" y="1057947"/>
            <a:ext cx="457200" cy="356531"/>
            <a:chOff x="7351971" y="2098331"/>
            <a:chExt cx="457200" cy="356531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4C0FC880-8825-48BC-A4B7-CBC46F896D46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1BC58E6-4F79-42CD-93CC-619597A71D94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70315700-8467-4B49-8835-0A70DE4F7506}"/>
              </a:ext>
            </a:extLst>
          </p:cNvPr>
          <p:cNvGrpSpPr/>
          <p:nvPr/>
        </p:nvGrpSpPr>
        <p:grpSpPr>
          <a:xfrm>
            <a:off x="10953030" y="1057947"/>
            <a:ext cx="457200" cy="356531"/>
            <a:chOff x="7667377" y="2098331"/>
            <a:chExt cx="457200" cy="35653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AEFCF08-428F-477C-88DE-CD34CE917C10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FD5DE34-69C7-4F84-8997-9B463927DE62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E4275C3-94BC-4CAC-8D8A-5A9D58241D34}"/>
              </a:ext>
            </a:extLst>
          </p:cNvPr>
          <p:cNvGrpSpPr/>
          <p:nvPr/>
        </p:nvGrpSpPr>
        <p:grpSpPr>
          <a:xfrm>
            <a:off x="11268436" y="1057947"/>
            <a:ext cx="457200" cy="356531"/>
            <a:chOff x="7982783" y="2098331"/>
            <a:chExt cx="457200" cy="356531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8F6EE2C-ABCB-47D4-ADDE-0B78ABC0485C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CAE63526-0D6F-4D37-A2E5-2B09D5B8B0C1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FB9524A-0F0E-48E5-A572-4294E3090DDD}"/>
              </a:ext>
            </a:extLst>
          </p:cNvPr>
          <p:cNvGrpSpPr/>
          <p:nvPr/>
        </p:nvGrpSpPr>
        <p:grpSpPr>
          <a:xfrm>
            <a:off x="11583843" y="1057947"/>
            <a:ext cx="457200" cy="356531"/>
            <a:chOff x="8298190" y="2098331"/>
            <a:chExt cx="457200" cy="356531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23B603C-EBB1-4EEB-BFFD-F25F02627362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9C999C0-392D-49BD-B5D6-02718D064FC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D99DA55-F79B-4751-A62A-75737927892E}"/>
              </a:ext>
            </a:extLst>
          </p:cNvPr>
          <p:cNvGrpSpPr/>
          <p:nvPr/>
        </p:nvGrpSpPr>
        <p:grpSpPr>
          <a:xfrm>
            <a:off x="5669947" y="1830145"/>
            <a:ext cx="7423412" cy="2425074"/>
            <a:chOff x="2384294" y="2870529"/>
            <a:chExt cx="7423412" cy="2425074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D1312AA5-076D-4C4E-A21A-24118DA536FF}"/>
                </a:ext>
              </a:extLst>
            </p:cNvPr>
            <p:cNvCxnSpPr>
              <a:cxnSpLocks/>
            </p:cNvCxnSpPr>
            <p:nvPr/>
          </p:nvCxnSpPr>
          <p:spPr>
            <a:xfrm>
              <a:off x="4088625" y="4111827"/>
              <a:ext cx="3202" cy="32802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022E436-6DDF-4B46-A23E-BF3CD679B63B}"/>
                </a:ext>
              </a:extLst>
            </p:cNvPr>
            <p:cNvSpPr txBox="1"/>
            <p:nvPr/>
          </p:nvSpPr>
          <p:spPr>
            <a:xfrm>
              <a:off x="2384294" y="4464606"/>
              <a:ext cx="74234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2400" dirty="0">
                  <a:solidFill>
                    <a:srgbClr val="0070C0"/>
                  </a:solidFill>
                </a:rPr>
                <a:t>Simultaneously, the wiper also affects the resistance </a:t>
              </a:r>
              <a:br>
                <a:rPr lang="en-US" sz="2400" dirty="0">
                  <a:solidFill>
                    <a:srgbClr val="0070C0"/>
                  </a:solidFill>
                </a:rPr>
              </a:br>
              <a:r>
                <a:rPr lang="en-US" sz="2400" dirty="0">
                  <a:solidFill>
                    <a:srgbClr val="0070C0"/>
                  </a:solidFill>
                </a:rPr>
                <a:t>between Legs </a:t>
              </a:r>
              <a:r>
                <a:rPr lang="en-US" sz="2400" b="1" dirty="0">
                  <a:solidFill>
                    <a:srgbClr val="0070C0"/>
                  </a:solidFill>
                </a:rPr>
                <a:t>2</a:t>
              </a:r>
              <a:r>
                <a:rPr lang="en-US" sz="2400" dirty="0">
                  <a:solidFill>
                    <a:srgbClr val="0070C0"/>
                  </a:solidFill>
                </a:rPr>
                <a:t> and </a:t>
              </a:r>
              <a:r>
                <a:rPr lang="en-US" sz="2400" b="1" dirty="0">
                  <a:solidFill>
                    <a:srgbClr val="0070C0"/>
                  </a:solidFill>
                </a:rPr>
                <a:t>3</a:t>
              </a:r>
              <a:r>
                <a:rPr lang="en-US" sz="2400" dirty="0">
                  <a:solidFill>
                    <a:srgbClr val="0070C0"/>
                  </a:solidFill>
                </a:rPr>
                <a:t>. Let’s call this </a:t>
              </a:r>
              <a:r>
                <a:rPr lang="en-US" sz="2400" b="1" dirty="0">
                  <a:solidFill>
                    <a:srgbClr val="0070C0"/>
                  </a:solidFill>
                </a:rPr>
                <a:t>R</a:t>
              </a:r>
              <a:r>
                <a:rPr lang="en-US" sz="2400" b="1" baseline="-25000" dirty="0">
                  <a:solidFill>
                    <a:srgbClr val="0070C0"/>
                  </a:solidFill>
                </a:rPr>
                <a:t>2</a:t>
              </a:r>
              <a:r>
                <a:rPr lang="en-US" sz="2400" dirty="0">
                  <a:solidFill>
                    <a:srgbClr val="0070C0"/>
                  </a:solidFill>
                </a:rPr>
                <a:t>.</a:t>
              </a: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6CB4A6B-4149-4073-9749-6C2E2E7D3485}"/>
                </a:ext>
              </a:extLst>
            </p:cNvPr>
            <p:cNvCxnSpPr>
              <a:cxnSpLocks/>
            </p:cNvCxnSpPr>
            <p:nvPr/>
          </p:nvCxnSpPr>
          <p:spPr>
            <a:xfrm>
              <a:off x="4469262" y="4111827"/>
              <a:ext cx="3202" cy="32802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5AB2D407-1BA7-4D51-AEB7-B3275AA3F141}"/>
                </a:ext>
              </a:extLst>
            </p:cNvPr>
            <p:cNvCxnSpPr>
              <a:cxnSpLocks/>
            </p:cNvCxnSpPr>
            <p:nvPr/>
          </p:nvCxnSpPr>
          <p:spPr>
            <a:xfrm>
              <a:off x="8712757" y="2870529"/>
              <a:ext cx="3202" cy="156931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73925F3E-893B-4FCC-BBD3-CE6CA6B20EBC}"/>
              </a:ext>
            </a:extLst>
          </p:cNvPr>
          <p:cNvCxnSpPr>
            <a:cxnSpLocks/>
          </p:cNvCxnSpPr>
          <p:nvPr/>
        </p:nvCxnSpPr>
        <p:spPr>
          <a:xfrm>
            <a:off x="7383943" y="2051853"/>
            <a:ext cx="0" cy="676656"/>
          </a:xfrm>
          <a:prstGeom prst="line">
            <a:avLst/>
          </a:prstGeom>
          <a:noFill/>
          <a:ln w="698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78EB3534-B823-4984-9E2B-D194AA77921B}"/>
              </a:ext>
            </a:extLst>
          </p:cNvPr>
          <p:cNvSpPr/>
          <p:nvPr/>
        </p:nvSpPr>
        <p:spPr>
          <a:xfrm>
            <a:off x="11932804" y="1597148"/>
            <a:ext cx="138131" cy="1381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71B8A04E-7BED-45D2-A75A-64439CA8F5FC}"/>
              </a:ext>
            </a:extLst>
          </p:cNvPr>
          <p:cNvCxnSpPr>
            <a:cxnSpLocks/>
          </p:cNvCxnSpPr>
          <p:nvPr/>
        </p:nvCxnSpPr>
        <p:spPr>
          <a:xfrm>
            <a:off x="11170808" y="3071443"/>
            <a:ext cx="3202" cy="32802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045A0A4E-7858-4B49-AE3B-675391A5A9AD}"/>
              </a:ext>
            </a:extLst>
          </p:cNvPr>
          <p:cNvCxnSpPr/>
          <p:nvPr/>
        </p:nvCxnSpPr>
        <p:spPr>
          <a:xfrm rot="10800000">
            <a:off x="11176468" y="2013966"/>
            <a:ext cx="0" cy="594360"/>
          </a:xfrm>
          <a:prstGeom prst="straightConnector1">
            <a:avLst/>
          </a:prstGeom>
          <a:noFill/>
          <a:ln w="44450" cap="rnd">
            <a:solidFill>
              <a:srgbClr val="0070C0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BCCCE1EE-B7E8-4F38-8A50-03AF46063463}"/>
              </a:ext>
            </a:extLst>
          </p:cNvPr>
          <p:cNvSpPr/>
          <p:nvPr/>
        </p:nvSpPr>
        <p:spPr>
          <a:xfrm rot="10800000">
            <a:off x="10366038" y="1849509"/>
            <a:ext cx="797147" cy="163026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28575" cap="rnd">
            <a:solidFill>
              <a:srgbClr val="C55A1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A0B981E-5C04-471E-AF96-3698F3A85560}"/>
              </a:ext>
            </a:extLst>
          </p:cNvPr>
          <p:cNvSpPr/>
          <p:nvPr/>
        </p:nvSpPr>
        <p:spPr>
          <a:xfrm>
            <a:off x="10568979" y="1952420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800" b="1" baseline="-25000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  <a:endParaRPr lang="en-US" sz="2800" dirty="0">
              <a:latin typeface="Segoe Condensed" panose="020B0606040200020203" pitchFamily="34" charset="0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B1028FD2-345F-4472-95E0-EEC8B2883B64}"/>
              </a:ext>
            </a:extLst>
          </p:cNvPr>
          <p:cNvGrpSpPr/>
          <p:nvPr/>
        </p:nvGrpSpPr>
        <p:grpSpPr>
          <a:xfrm>
            <a:off x="11168857" y="1849508"/>
            <a:ext cx="810930" cy="641912"/>
            <a:chOff x="7883204" y="2889892"/>
            <a:chExt cx="810930" cy="641912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1DB23FD-63E6-48AE-9714-97BAB7EC0100}"/>
                </a:ext>
              </a:extLst>
            </p:cNvPr>
            <p:cNvSpPr/>
            <p:nvPr/>
          </p:nvSpPr>
          <p:spPr>
            <a:xfrm rot="10800000">
              <a:off x="7883204" y="2889892"/>
              <a:ext cx="810930" cy="165845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28575" cap="rnd">
              <a:solidFill>
                <a:srgbClr val="0070C0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1C7CD741-2F75-47AE-B400-BEC40E8D660A}"/>
                </a:ext>
              </a:extLst>
            </p:cNvPr>
            <p:cNvSpPr/>
            <p:nvPr/>
          </p:nvSpPr>
          <p:spPr>
            <a:xfrm>
              <a:off x="8095926" y="3008584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2</a:t>
              </a:r>
              <a:endParaRPr lang="en-US" sz="2800" dirty="0">
                <a:solidFill>
                  <a:srgbClr val="0070C0"/>
                </a:solidFill>
                <a:latin typeface="Segoe Condensed" panose="020B0606040200020203" pitchFamily="34" charset="0"/>
              </a:endParaRPr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635F53C-7480-48B8-ACC7-62EE6D960EED}"/>
              </a:ext>
            </a:extLst>
          </p:cNvPr>
          <p:cNvSpPr/>
          <p:nvPr/>
        </p:nvSpPr>
        <p:spPr>
          <a:xfrm>
            <a:off x="6181179" y="1476102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800" b="1" baseline="-25000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  <a:endParaRPr lang="en-US" sz="2800" dirty="0">
              <a:latin typeface="Segoe Condensed" panose="020B0606040200020203" pitchFamily="34" charset="0"/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95DEC79E-B115-4090-A300-C7B374686C27}"/>
              </a:ext>
            </a:extLst>
          </p:cNvPr>
          <p:cNvSpPr/>
          <p:nvPr/>
        </p:nvSpPr>
        <p:spPr>
          <a:xfrm>
            <a:off x="6820688" y="2174321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130" name="Arc 129">
            <a:extLst>
              <a:ext uri="{FF2B5EF4-FFF2-40B4-BE49-F238E27FC236}">
                <a16:creationId xmlns:a16="http://schemas.microsoft.com/office/drawing/2014/main" id="{EB9EAB86-05EA-4BD5-A8C1-9599EF0AE95B}"/>
              </a:ext>
            </a:extLst>
          </p:cNvPr>
          <p:cNvSpPr/>
          <p:nvPr/>
        </p:nvSpPr>
        <p:spPr>
          <a:xfrm rot="13519502">
            <a:off x="6727429" y="1164554"/>
            <a:ext cx="1331230" cy="1326283"/>
          </a:xfrm>
          <a:prstGeom prst="arc">
            <a:avLst>
              <a:gd name="adj1" fmla="val 16200000"/>
              <a:gd name="adj2" fmla="val 21483"/>
            </a:avLst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7359AFA0-AD3D-4156-9D3E-496B7E9DAF07}"/>
              </a:ext>
            </a:extLst>
          </p:cNvPr>
          <p:cNvGrpSpPr/>
          <p:nvPr/>
        </p:nvGrpSpPr>
        <p:grpSpPr>
          <a:xfrm>
            <a:off x="6914426" y="1354811"/>
            <a:ext cx="939034" cy="938776"/>
            <a:chOff x="6970143" y="2130724"/>
            <a:chExt cx="939034" cy="938776"/>
          </a:xfrm>
          <a:solidFill>
            <a:schemeClr val="accent2">
              <a:lumMod val="75000"/>
            </a:schemeClr>
          </a:solidFill>
        </p:grpSpPr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94C7CEAE-F4D6-4E64-8B67-58C5B31B92CE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  <a:grpFill/>
          </p:grpSpPr>
          <p:sp>
            <p:nvSpPr>
              <p:cNvPr id="134" name="Circle: Hollow 133">
                <a:extLst>
                  <a:ext uri="{FF2B5EF4-FFF2-40B4-BE49-F238E27FC236}">
                    <a16:creationId xmlns:a16="http://schemas.microsoft.com/office/drawing/2014/main" id="{708179E8-6900-4B4F-ABBB-161A8019A238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0B3E0A2-BA49-455F-9BEE-223320D3FDDA}"/>
                  </a:ext>
                </a:extLst>
              </p:cNvPr>
              <p:cNvCxnSpPr>
                <a:stCxn id="134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grpFill/>
              <a:ln w="85725" cap="rnd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47B615A8-4CD0-4A6E-B054-61BD4C6773BD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grpFill/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DCF464AE-C53C-4EDA-B45B-F18AE3C9C3DF}"/>
              </a:ext>
            </a:extLst>
          </p:cNvPr>
          <p:cNvGrpSpPr/>
          <p:nvPr/>
        </p:nvGrpSpPr>
        <p:grpSpPr>
          <a:xfrm>
            <a:off x="6729902" y="787723"/>
            <a:ext cx="1584216" cy="1705588"/>
            <a:chOff x="3444249" y="1828107"/>
            <a:chExt cx="1584216" cy="1705588"/>
          </a:xfrm>
        </p:grpSpPr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E68E1593-30F5-4522-B7BA-927241CCF4F5}"/>
                </a:ext>
              </a:extLst>
            </p:cNvPr>
            <p:cNvSpPr/>
            <p:nvPr/>
          </p:nvSpPr>
          <p:spPr>
            <a:xfrm rot="13519502">
              <a:off x="3441776" y="2204938"/>
              <a:ext cx="1331230" cy="1326283"/>
            </a:xfrm>
            <a:prstGeom prst="arc">
              <a:avLst>
                <a:gd name="adj1" fmla="val 21506993"/>
                <a:gd name="adj2" fmla="val 10429121"/>
              </a:avLst>
            </a:prstGeom>
            <a:grpFill/>
            <a:ln w="85725" cap="rnd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2AACF23E-43BD-42E8-B75F-2B36CF315F53}"/>
                </a:ext>
              </a:extLst>
            </p:cNvPr>
            <p:cNvSpPr/>
            <p:nvPr/>
          </p:nvSpPr>
          <p:spPr>
            <a:xfrm>
              <a:off x="4553655" y="1828107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2</a:t>
              </a:r>
              <a:endParaRPr lang="en-US" sz="2800" dirty="0">
                <a:solidFill>
                  <a:srgbClr val="0070C0"/>
                </a:solidFill>
                <a:latin typeface="Segoe Condensed" panose="020B0606040200020203" pitchFamily="34" charset="0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A6A1A8A-AF8B-4155-AFD4-9D0184DB5719}"/>
              </a:ext>
            </a:extLst>
          </p:cNvPr>
          <p:cNvCxnSpPr/>
          <p:nvPr/>
        </p:nvCxnSpPr>
        <p:spPr>
          <a:xfrm>
            <a:off x="5599814" y="1370057"/>
            <a:ext cx="0" cy="13138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23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2525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>
            <a:off x="3628773" y="2395195"/>
            <a:ext cx="939034" cy="938776"/>
            <a:chOff x="6970143" y="2130724"/>
            <a:chExt cx="939034" cy="93877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>
            <a:cxnSpLocks/>
          </p:cNvCxnSpPr>
          <p:nvPr/>
        </p:nvCxnSpPr>
        <p:spPr>
          <a:xfrm flipV="1">
            <a:off x="7890815" y="3075709"/>
            <a:ext cx="0" cy="573003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754837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BFC54EE6-1312-4FA3-816B-BBE80D9FA196}"/>
              </a:ext>
            </a:extLst>
          </p:cNvPr>
          <p:cNvSpPr/>
          <p:nvPr/>
        </p:nvSpPr>
        <p:spPr>
          <a:xfrm>
            <a:off x="6996347" y="2637532"/>
            <a:ext cx="138131" cy="1381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86E4EB8-93CD-4F0E-AE96-6E50C70DC3AB}"/>
              </a:ext>
            </a:extLst>
          </p:cNvPr>
          <p:cNvSpPr/>
          <p:nvPr/>
        </p:nvSpPr>
        <p:spPr>
          <a:xfrm>
            <a:off x="8647151" y="2637532"/>
            <a:ext cx="138131" cy="1381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3720702" y="4111827"/>
            <a:ext cx="3202" cy="32802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C9190A9-D6FB-4DBA-BE92-871B2479A99A}"/>
              </a:ext>
            </a:extLst>
          </p:cNvPr>
          <p:cNvCxnSpPr>
            <a:cxnSpLocks/>
          </p:cNvCxnSpPr>
          <p:nvPr/>
        </p:nvCxnSpPr>
        <p:spPr>
          <a:xfrm>
            <a:off x="4463853" y="4111827"/>
            <a:ext cx="3202" cy="32802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C4A2DF1-3700-40C4-85AB-0AE1F9439F10}"/>
              </a:ext>
            </a:extLst>
          </p:cNvPr>
          <p:cNvGrpSpPr/>
          <p:nvPr/>
        </p:nvGrpSpPr>
        <p:grpSpPr>
          <a:xfrm>
            <a:off x="7066020" y="3153867"/>
            <a:ext cx="1649939" cy="1285980"/>
            <a:chOff x="7066020" y="2870529"/>
            <a:chExt cx="1649939" cy="328020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B0804CD-5371-414C-845C-81A518B55B34}"/>
                </a:ext>
              </a:extLst>
            </p:cNvPr>
            <p:cNvCxnSpPr>
              <a:cxnSpLocks/>
            </p:cNvCxnSpPr>
            <p:nvPr/>
          </p:nvCxnSpPr>
          <p:spPr>
            <a:xfrm>
              <a:off x="7066020" y="2870529"/>
              <a:ext cx="3202" cy="32802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831DBA0-05F2-4AC4-9D25-196D86C2105E}"/>
                </a:ext>
              </a:extLst>
            </p:cNvPr>
            <p:cNvCxnSpPr>
              <a:cxnSpLocks/>
            </p:cNvCxnSpPr>
            <p:nvPr/>
          </p:nvCxnSpPr>
          <p:spPr>
            <a:xfrm>
              <a:off x="8712757" y="2870529"/>
              <a:ext cx="3202" cy="32802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9C1D202-633E-40EC-984C-8CA3C449A471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168184-DAA2-874D-BCFC-C1AB2E446B22}"/>
              </a:ext>
            </a:extLst>
          </p:cNvPr>
          <p:cNvGrpSpPr/>
          <p:nvPr/>
        </p:nvGrpSpPr>
        <p:grpSpPr>
          <a:xfrm>
            <a:off x="7080385" y="2889893"/>
            <a:ext cx="797147" cy="626131"/>
            <a:chOff x="7080385" y="2889893"/>
            <a:chExt cx="797147" cy="626131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8FEC696C-2F5C-4873-B227-544D52F5233D}"/>
                </a:ext>
              </a:extLst>
            </p:cNvPr>
            <p:cNvSpPr/>
            <p:nvPr/>
          </p:nvSpPr>
          <p:spPr>
            <a:xfrm rot="10800000">
              <a:off x="7080385" y="2889893"/>
              <a:ext cx="797147" cy="163026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28575" cap="rnd">
              <a:solidFill>
                <a:srgbClr val="C55A11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0DA6BB5-D7C0-4FD9-93A7-7200A3780632}"/>
                </a:ext>
              </a:extLst>
            </p:cNvPr>
            <p:cNvSpPr/>
            <p:nvPr/>
          </p:nvSpPr>
          <p:spPr>
            <a:xfrm>
              <a:off x="7283326" y="2992804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75000"/>
                    </a:schemeClr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chemeClr val="accent2">
                      <a:lumMod val="75000"/>
                    </a:schemeClr>
                  </a:solidFill>
                  <a:latin typeface="Segoe Condensed" panose="020B0606040200020203" pitchFamily="34" charset="0"/>
                </a:rPr>
                <a:t>1</a:t>
              </a:r>
              <a:endParaRPr lang="en-US" sz="2800" dirty="0">
                <a:latin typeface="Segoe Condensed" panose="020B0606040200020203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D359656-B883-824C-AE72-9953957CBC18}"/>
              </a:ext>
            </a:extLst>
          </p:cNvPr>
          <p:cNvGrpSpPr/>
          <p:nvPr/>
        </p:nvGrpSpPr>
        <p:grpSpPr>
          <a:xfrm>
            <a:off x="7883204" y="2889892"/>
            <a:ext cx="810930" cy="641912"/>
            <a:chOff x="7883204" y="2889892"/>
            <a:chExt cx="810930" cy="641912"/>
          </a:xfrm>
        </p:grpSpPr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E0486E24-9AAD-4BAE-9E7B-8CB251E0833D}"/>
                </a:ext>
              </a:extLst>
            </p:cNvPr>
            <p:cNvSpPr/>
            <p:nvPr/>
          </p:nvSpPr>
          <p:spPr>
            <a:xfrm rot="10800000">
              <a:off x="7883204" y="2889892"/>
              <a:ext cx="810930" cy="165845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28575" cap="rnd">
              <a:solidFill>
                <a:srgbClr val="0070C0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3A43209-0E30-41C9-9F31-5B6C5D9637EA}"/>
                </a:ext>
              </a:extLst>
            </p:cNvPr>
            <p:cNvSpPr/>
            <p:nvPr/>
          </p:nvSpPr>
          <p:spPr>
            <a:xfrm>
              <a:off x="8095926" y="3008584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2</a:t>
              </a:r>
              <a:endParaRPr lang="en-US" sz="2800" dirty="0">
                <a:solidFill>
                  <a:srgbClr val="0070C0"/>
                </a:solidFill>
                <a:latin typeface="Segoe Condensed" panose="020B0606040200020203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4CDE0D-35F0-B040-B3C3-39EE7C199FBF}"/>
              </a:ext>
            </a:extLst>
          </p:cNvPr>
          <p:cNvGrpSpPr/>
          <p:nvPr/>
        </p:nvGrpSpPr>
        <p:grpSpPr>
          <a:xfrm>
            <a:off x="2895526" y="2202465"/>
            <a:ext cx="1875006" cy="1331230"/>
            <a:chOff x="2895526" y="2202465"/>
            <a:chExt cx="1875006" cy="1331230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8A7C40D-07AC-417D-ABE7-BED949D19AAD}"/>
                </a:ext>
              </a:extLst>
            </p:cNvPr>
            <p:cNvSpPr/>
            <p:nvPr/>
          </p:nvSpPr>
          <p:spPr>
            <a:xfrm>
              <a:off x="2895526" y="2516486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chemeClr val="accent2">
                      <a:lumMod val="75000"/>
                    </a:schemeClr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chemeClr val="accent2">
                      <a:lumMod val="75000"/>
                    </a:schemeClr>
                  </a:solidFill>
                  <a:latin typeface="Segoe Condensed" panose="020B0606040200020203" pitchFamily="34" charset="0"/>
                </a:rPr>
                <a:t>1</a:t>
              </a:r>
              <a:endParaRPr lang="en-US" sz="2800" dirty="0">
                <a:latin typeface="Segoe Condensed" panose="020B0606040200020203" pitchFamily="34" charset="0"/>
              </a:endParaRP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id="{6F9035CA-9136-48F4-A0AB-41C29C1FA498}"/>
                </a:ext>
              </a:extLst>
            </p:cNvPr>
            <p:cNvSpPr/>
            <p:nvPr/>
          </p:nvSpPr>
          <p:spPr>
            <a:xfrm rot="13519502">
              <a:off x="3441776" y="2204938"/>
              <a:ext cx="1331230" cy="1326283"/>
            </a:xfrm>
            <a:prstGeom prst="arc">
              <a:avLst>
                <a:gd name="adj1" fmla="val 16200000"/>
                <a:gd name="adj2" fmla="val 21483"/>
              </a:avLst>
            </a:prstGeom>
            <a:noFill/>
            <a:ln w="698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DD988A9-BFCE-5546-9541-5A73EFE8802B}"/>
              </a:ext>
            </a:extLst>
          </p:cNvPr>
          <p:cNvGrpSpPr/>
          <p:nvPr/>
        </p:nvGrpSpPr>
        <p:grpSpPr>
          <a:xfrm>
            <a:off x="3444249" y="1828107"/>
            <a:ext cx="1584216" cy="1705588"/>
            <a:chOff x="3444249" y="1828107"/>
            <a:chExt cx="1584216" cy="170558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4EE4BCA-C87B-425A-970F-0D8C45A3D104}"/>
                </a:ext>
              </a:extLst>
            </p:cNvPr>
            <p:cNvSpPr/>
            <p:nvPr/>
          </p:nvSpPr>
          <p:spPr>
            <a:xfrm>
              <a:off x="4553655" y="1828107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2</a:t>
              </a:r>
              <a:endParaRPr lang="en-US" sz="2800" dirty="0">
                <a:solidFill>
                  <a:srgbClr val="0070C0"/>
                </a:solidFill>
                <a:latin typeface="Segoe Condensed" panose="020B0606040200020203" pitchFamily="34" charset="0"/>
              </a:endParaRPr>
            </a:p>
          </p:txBody>
        </p:sp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D28681FA-73B9-4410-AF37-7C52BEB0073F}"/>
                </a:ext>
              </a:extLst>
            </p:cNvPr>
            <p:cNvSpPr/>
            <p:nvPr/>
          </p:nvSpPr>
          <p:spPr>
            <a:xfrm rot="13519502">
              <a:off x="3441776" y="2204938"/>
              <a:ext cx="1331230" cy="1326283"/>
            </a:xfrm>
            <a:prstGeom prst="arc">
              <a:avLst>
                <a:gd name="adj1" fmla="val 21506993"/>
                <a:gd name="adj2" fmla="val 10429121"/>
              </a:avLst>
            </a:prstGeom>
            <a:grpFill/>
            <a:ln w="85725" cap="rnd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2871D1A2-56D8-D64F-93D2-E8C16DA1C871}"/>
              </a:ext>
            </a:extLst>
          </p:cNvPr>
          <p:cNvSpPr/>
          <p:nvPr/>
        </p:nvSpPr>
        <p:spPr>
          <a:xfrm>
            <a:off x="503583" y="5963478"/>
            <a:ext cx="424069" cy="450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c 83">
            <a:extLst>
              <a:ext uri="{FF2B5EF4-FFF2-40B4-BE49-F238E27FC236}">
                <a16:creationId xmlns:a16="http://schemas.microsoft.com/office/drawing/2014/main" id="{2EE6F62E-9D06-4D70-A43B-805AD7630F51}"/>
              </a:ext>
            </a:extLst>
          </p:cNvPr>
          <p:cNvSpPr/>
          <p:nvPr/>
        </p:nvSpPr>
        <p:spPr>
          <a:xfrm rot="13519502">
            <a:off x="2807486" y="1566044"/>
            <a:ext cx="2599009" cy="2589351"/>
          </a:xfrm>
          <a:prstGeom prst="arc">
            <a:avLst>
              <a:gd name="adj1" fmla="val 16630833"/>
              <a:gd name="adj2" fmla="val 10083254"/>
            </a:avLst>
          </a:prstGeom>
          <a:noFill/>
          <a:ln w="698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4B314E6-924C-456B-9A2A-4F137FAA3E08}"/>
              </a:ext>
            </a:extLst>
          </p:cNvPr>
          <p:cNvSpPr txBox="1"/>
          <p:nvPr/>
        </p:nvSpPr>
        <p:spPr>
          <a:xfrm>
            <a:off x="4865258" y="1314782"/>
            <a:ext cx="98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sz="2800" b="1" baseline="-25000" dirty="0">
                <a:solidFill>
                  <a:schemeClr val="accent6">
                    <a:lumMod val="75000"/>
                  </a:schemeClr>
                </a:solidFill>
              </a:rPr>
              <a:t>total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6" name="Right Brace 85">
            <a:extLst>
              <a:ext uri="{FF2B5EF4-FFF2-40B4-BE49-F238E27FC236}">
                <a16:creationId xmlns:a16="http://schemas.microsoft.com/office/drawing/2014/main" id="{A5BA539E-C313-412A-BB25-37B0CC931690}"/>
              </a:ext>
            </a:extLst>
          </p:cNvPr>
          <p:cNvSpPr/>
          <p:nvPr/>
        </p:nvSpPr>
        <p:spPr>
          <a:xfrm rot="16200000">
            <a:off x="7810014" y="1040656"/>
            <a:ext cx="184128" cy="1676193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0C622F0-5347-4DA7-89A0-3E712FA630AC}"/>
              </a:ext>
            </a:extLst>
          </p:cNvPr>
          <p:cNvSpPr txBox="1"/>
          <p:nvPr/>
        </p:nvSpPr>
        <p:spPr>
          <a:xfrm>
            <a:off x="7632029" y="1253777"/>
            <a:ext cx="98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sz="2800" b="1" baseline="-25000" dirty="0">
                <a:solidFill>
                  <a:schemeClr val="accent6">
                    <a:lumMod val="75000"/>
                  </a:schemeClr>
                </a:solidFill>
              </a:rPr>
              <a:t>total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5C2093B-94A2-45E0-8B44-9AA428E32689}"/>
              </a:ext>
            </a:extLst>
          </p:cNvPr>
          <p:cNvSpPr txBox="1"/>
          <p:nvPr/>
        </p:nvSpPr>
        <p:spPr>
          <a:xfrm>
            <a:off x="368410" y="688595"/>
            <a:ext cx="11653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This is a 10k potentiometer so </a:t>
            </a:r>
            <a:r>
              <a:rPr lang="en-US" sz="2800" dirty="0" err="1">
                <a:latin typeface="Bebas Neue" panose="020B0606020202050201" pitchFamily="34" charset="0"/>
              </a:rPr>
              <a:t>r</a:t>
            </a:r>
            <a:r>
              <a:rPr lang="en-US" sz="2800" baseline="-25000" dirty="0" err="1">
                <a:latin typeface="Bebas Neue" panose="020B0606020202050201" pitchFamily="34" charset="0"/>
              </a:rPr>
              <a:t>total</a:t>
            </a:r>
            <a:r>
              <a:rPr lang="en-US" sz="2800" baseline="-25000" dirty="0">
                <a:latin typeface="Bebas Neue" panose="020B0606020202050201" pitchFamily="34" charset="0"/>
              </a:rPr>
              <a:t> </a:t>
            </a:r>
            <a:r>
              <a:rPr lang="en-US" sz="2800" dirty="0">
                <a:latin typeface="Bebas Neue" panose="020B0606020202050201" pitchFamily="34" charset="0"/>
              </a:rPr>
              <a:t>= 10kohm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0AE34F5-6BA0-487E-A622-A45A1BC05C40}"/>
              </a:ext>
            </a:extLst>
          </p:cNvPr>
          <p:cNvSpPr txBox="1"/>
          <p:nvPr/>
        </p:nvSpPr>
        <p:spPr>
          <a:xfrm>
            <a:off x="2005476" y="4520851"/>
            <a:ext cx="84123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Regardless of wiper position, note that (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sz="2400" b="1" baseline="-25000" dirty="0">
                <a:solidFill>
                  <a:schemeClr val="accent6">
                    <a:lumMod val="75000"/>
                  </a:schemeClr>
                </a:solidFill>
              </a:rPr>
              <a:t>total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) between Legs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1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and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3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is always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10k</a:t>
            </a:r>
            <a:r>
              <a:rPr lang="el-GR" sz="2400" b="1" dirty="0" err="1">
                <a:solidFill>
                  <a:schemeClr val="accent6">
                    <a:lumMod val="75000"/>
                  </a:schemeClr>
                </a:solidFill>
              </a:rPr>
              <a:t>Ω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(this is a 10k</a:t>
            </a:r>
            <a:r>
              <a:rPr lang="el-GR" sz="2400" dirty="0" err="1">
                <a:solidFill>
                  <a:schemeClr val="accent6">
                    <a:lumMod val="75000"/>
                  </a:schemeClr>
                </a:solidFill>
              </a:rPr>
              <a:t>Ω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potentiometer). And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sz="2400" b="1" baseline="-25000" dirty="0">
                <a:solidFill>
                  <a:schemeClr val="accent6">
                    <a:lumMod val="75000"/>
                  </a:schemeClr>
                </a:solidFill>
              </a:rPr>
              <a:t>total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 always equals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R</a:t>
            </a:r>
            <a:r>
              <a:rPr lang="en-US" sz="2400" b="1" baseline="-25000" dirty="0">
                <a:solidFill>
                  <a:schemeClr val="accent2">
                    <a:lumMod val="75000"/>
                  </a:schemeClr>
                </a:solidFill>
              </a:rPr>
              <a:t>1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+</a:t>
            </a:r>
            <a:r>
              <a:rPr lang="en-US" sz="2400" b="1" baseline="-250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b="1" dirty="0">
                <a:solidFill>
                  <a:srgbClr val="0070C0"/>
                </a:solidFill>
              </a:rPr>
              <a:t>R</a:t>
            </a:r>
            <a:r>
              <a:rPr lang="en-US" sz="2400" b="1" baseline="-25000" dirty="0">
                <a:solidFill>
                  <a:srgbClr val="0070C0"/>
                </a:solidFill>
              </a:rPr>
              <a:t>2</a:t>
            </a:r>
            <a:endParaRPr lang="en-US" sz="2400" dirty="0">
              <a:solidFill>
                <a:srgbClr val="0070C0"/>
              </a:solidFill>
            </a:endParaRPr>
          </a:p>
          <a:p>
            <a:pPr algn="ctr"/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17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2484837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1454519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2034416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2103685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1946193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3077297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2034416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2780022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2561680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5092063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5598479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4568582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b="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6620152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3227314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1670051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5064647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5380053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5695459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6010865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6326272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9C1D202-633E-40EC-984C-8CA3C449A471}"/>
              </a:ext>
            </a:extLst>
          </p:cNvPr>
          <p:cNvCxnSpPr>
            <a:cxnSpLocks/>
          </p:cNvCxnSpPr>
          <p:nvPr/>
        </p:nvCxnSpPr>
        <p:spPr>
          <a:xfrm>
            <a:off x="2698867" y="3092237"/>
            <a:ext cx="0" cy="676656"/>
          </a:xfrm>
          <a:prstGeom prst="line">
            <a:avLst/>
          </a:prstGeom>
          <a:noFill/>
          <a:ln w="698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2E9679BA-83F8-4BA5-9BE4-AAF5BFC5CBA7}"/>
              </a:ext>
            </a:extLst>
          </p:cNvPr>
          <p:cNvSpPr/>
          <p:nvPr/>
        </p:nvSpPr>
        <p:spPr>
          <a:xfrm>
            <a:off x="6675233" y="2637532"/>
            <a:ext cx="138131" cy="1381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F23F2BD-E6DF-4674-977F-77718131A8A7}"/>
              </a:ext>
            </a:extLst>
          </p:cNvPr>
          <p:cNvCxnSpPr/>
          <p:nvPr/>
        </p:nvCxnSpPr>
        <p:spPr>
          <a:xfrm rot="10800000">
            <a:off x="5734457" y="3054350"/>
            <a:ext cx="0" cy="594360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0BF81FB4-C61D-4D7C-8242-E42EFD479180}"/>
              </a:ext>
            </a:extLst>
          </p:cNvPr>
          <p:cNvSpPr/>
          <p:nvPr/>
        </p:nvSpPr>
        <p:spPr>
          <a:xfrm>
            <a:off x="5126968" y="2992804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800" b="1" baseline="-25000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  <a:endParaRPr lang="en-US" sz="2800" dirty="0">
              <a:latin typeface="Segoe Condensed" panose="020B0606040200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C6D160B-AC9F-45A5-AC4F-FB0DF4AB97C5}"/>
              </a:ext>
            </a:extLst>
          </p:cNvPr>
          <p:cNvGrpSpPr/>
          <p:nvPr/>
        </p:nvGrpSpPr>
        <p:grpSpPr>
          <a:xfrm>
            <a:off x="5108467" y="2889891"/>
            <a:ext cx="1613749" cy="165845"/>
            <a:chOff x="5108467" y="2889891"/>
            <a:chExt cx="1613749" cy="165845"/>
          </a:xfrm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54B98C3-8BF1-4883-ADAD-354F9F27F586}"/>
                </a:ext>
              </a:extLst>
            </p:cNvPr>
            <p:cNvSpPr/>
            <p:nvPr/>
          </p:nvSpPr>
          <p:spPr>
            <a:xfrm rot="10800000">
              <a:off x="5108467" y="2889893"/>
              <a:ext cx="620712" cy="163026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28575" cap="rnd">
              <a:solidFill>
                <a:srgbClr val="C55A11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09CB463-F491-4EEB-964E-D4B06E1D1B1E}"/>
                </a:ext>
              </a:extLst>
            </p:cNvPr>
            <p:cNvSpPr/>
            <p:nvPr/>
          </p:nvSpPr>
          <p:spPr>
            <a:xfrm rot="10800000">
              <a:off x="5729179" y="2889891"/>
              <a:ext cx="993037" cy="165845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28575" cap="rnd">
              <a:solidFill>
                <a:srgbClr val="0070C0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924E1034-41A6-436A-933E-283A87DF0E39}"/>
              </a:ext>
            </a:extLst>
          </p:cNvPr>
          <p:cNvSpPr/>
          <p:nvPr/>
        </p:nvSpPr>
        <p:spPr>
          <a:xfrm>
            <a:off x="6124008" y="3008584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R</a:t>
            </a:r>
            <a:r>
              <a:rPr lang="en-US" sz="2800" b="1" baseline="-25000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  <a:endParaRPr lang="en-US" sz="2800" dirty="0">
              <a:solidFill>
                <a:srgbClr val="0070C0"/>
              </a:solidFill>
              <a:latin typeface="Segoe Condensed" panose="020B0606040200020203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7079027-5C3D-4DBC-995F-1C933A0B393F}"/>
              </a:ext>
            </a:extLst>
          </p:cNvPr>
          <p:cNvSpPr/>
          <p:nvPr/>
        </p:nvSpPr>
        <p:spPr>
          <a:xfrm>
            <a:off x="1496103" y="2516486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800" b="1" baseline="-25000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  <a:endParaRPr lang="en-US" sz="2800" dirty="0">
              <a:latin typeface="Segoe Condensed" panose="020B0606040200020203" pitchFamily="34" charset="0"/>
            </a:endParaRPr>
          </a:p>
        </p:txBody>
      </p:sp>
      <p:sp>
        <p:nvSpPr>
          <p:cNvPr id="82" name="Arc 81">
            <a:extLst>
              <a:ext uri="{FF2B5EF4-FFF2-40B4-BE49-F238E27FC236}">
                <a16:creationId xmlns:a16="http://schemas.microsoft.com/office/drawing/2014/main" id="{E928F848-3B6C-4EF4-B3A8-8EB0F9B17058}"/>
              </a:ext>
            </a:extLst>
          </p:cNvPr>
          <p:cNvSpPr/>
          <p:nvPr/>
        </p:nvSpPr>
        <p:spPr>
          <a:xfrm rot="13519502">
            <a:off x="2042353" y="2204938"/>
            <a:ext cx="1331230" cy="1326283"/>
          </a:xfrm>
          <a:prstGeom prst="arc">
            <a:avLst>
              <a:gd name="adj1" fmla="val 21506993"/>
              <a:gd name="adj2" fmla="val 10429121"/>
            </a:avLst>
          </a:prstGeom>
          <a:grpFill/>
          <a:ln w="85725" cap="rnd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B40ACA29-659A-4E69-9999-7FB30710841A}"/>
              </a:ext>
            </a:extLst>
          </p:cNvPr>
          <p:cNvSpPr/>
          <p:nvPr/>
        </p:nvSpPr>
        <p:spPr>
          <a:xfrm>
            <a:off x="2135612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BE64A65B-3C59-4F24-BF54-B0E383D43F6F}"/>
              </a:ext>
            </a:extLst>
          </p:cNvPr>
          <p:cNvSpPr/>
          <p:nvPr/>
        </p:nvSpPr>
        <p:spPr>
          <a:xfrm rot="13519502">
            <a:off x="2042353" y="2204938"/>
            <a:ext cx="1331230" cy="1326283"/>
          </a:xfrm>
          <a:prstGeom prst="arc">
            <a:avLst>
              <a:gd name="adj1" fmla="val 16200000"/>
              <a:gd name="adj2" fmla="val 21483"/>
            </a:avLst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>
            <a:off x="2229350" y="2395195"/>
            <a:ext cx="939034" cy="938776"/>
            <a:chOff x="6970143" y="2130724"/>
            <a:chExt cx="939034" cy="938776"/>
          </a:xfrm>
          <a:solidFill>
            <a:schemeClr val="accent2">
              <a:lumMod val="75000"/>
            </a:schemeClr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  <a:grpFill/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grpFill/>
              <a:ln w="85725" cap="rnd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grpFill/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90CE61A4-A4AF-4ED2-B139-B0E63AA1F838}"/>
              </a:ext>
            </a:extLst>
          </p:cNvPr>
          <p:cNvSpPr/>
          <p:nvPr/>
        </p:nvSpPr>
        <p:spPr>
          <a:xfrm>
            <a:off x="3154232" y="1828107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R</a:t>
            </a:r>
            <a:r>
              <a:rPr lang="en-US" sz="2800" b="1" baseline="-25000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  <a:endParaRPr lang="en-US" sz="2800" dirty="0">
              <a:solidFill>
                <a:srgbClr val="0070C0"/>
              </a:solidFill>
              <a:latin typeface="Segoe Condensed" panose="020B0606040200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2081FA-B20F-4D98-BC76-55ED7E5CF71D}"/>
              </a:ext>
            </a:extLst>
          </p:cNvPr>
          <p:cNvSpPr txBox="1"/>
          <p:nvPr/>
        </p:nvSpPr>
        <p:spPr>
          <a:xfrm>
            <a:off x="2670813" y="4273353"/>
            <a:ext cx="65181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This circuit is known as a </a:t>
            </a:r>
            <a:r>
              <a:rPr lang="en-US" sz="2400" b="1" dirty="0">
                <a:latin typeface="Segoe Condensed" panose="020B0606040200020203" pitchFamily="34" charset="0"/>
              </a:rPr>
              <a:t>voltage divider </a:t>
            </a:r>
            <a:r>
              <a:rPr lang="en-US" sz="2400" dirty="0">
                <a:latin typeface="Segoe Condensed" panose="020B0606040200020203" pitchFamily="34" charset="0"/>
              </a:rPr>
              <a:t>because the voltage at </a:t>
            </a:r>
            <a:r>
              <a:rPr lang="en-US" sz="2400" b="1" dirty="0">
                <a:latin typeface="Segoe Condensed" panose="020B0606040200020203" pitchFamily="34" charset="0"/>
              </a:rPr>
              <a:t>Leg 2 </a:t>
            </a:r>
            <a:r>
              <a:rPr lang="en-US" sz="2400" dirty="0">
                <a:latin typeface="Segoe Condensed" panose="020B0606040200020203" pitchFamily="34" charset="0"/>
              </a:rPr>
              <a:t>(the wiper)</a:t>
            </a:r>
            <a:r>
              <a:rPr lang="en-US" sz="2400" b="1" dirty="0">
                <a:latin typeface="Segoe Condensed" panose="020B0606040200020203" pitchFamily="34" charset="0"/>
              </a:rPr>
              <a:t> </a:t>
            </a:r>
            <a:r>
              <a:rPr lang="en-US" sz="2400" dirty="0">
                <a:latin typeface="Segoe Condensed" panose="020B0606040200020203" pitchFamily="34" charset="0"/>
              </a:rPr>
              <a:t>is divided between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400" b="1" baseline="-25000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 </a:t>
            </a:r>
            <a:r>
              <a:rPr lang="en-US" sz="2400" dirty="0">
                <a:latin typeface="Segoe Condensed" panose="020B0606040200020203" pitchFamily="34" charset="0"/>
              </a:rPr>
              <a:t>and </a:t>
            </a:r>
            <a:r>
              <a:rPr lang="en-US" sz="24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R</a:t>
            </a:r>
            <a:r>
              <a:rPr lang="en-US" sz="2400" b="1" baseline="-25000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  <a:r>
              <a:rPr lang="en-US" sz="2400" dirty="0">
                <a:latin typeface="Segoe Condensed" panose="020B0606040200020203" pitchFamily="34" charset="0"/>
              </a:rPr>
              <a:t>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1FB74EA7-3B11-41C2-AE92-E8667420D36F}"/>
              </a:ext>
            </a:extLst>
          </p:cNvPr>
          <p:cNvSpPr txBox="1"/>
          <p:nvPr/>
        </p:nvSpPr>
        <p:spPr>
          <a:xfrm>
            <a:off x="368410" y="998695"/>
            <a:ext cx="116532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A Potentiometer is a compact voltage divider!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8AE68DF-2DB2-4607-A9F7-48A96C8770B8}"/>
                  </a:ext>
                </a:extLst>
              </p:cNvPr>
              <p:cNvSpPr txBox="1"/>
              <p:nvPr/>
            </p:nvSpPr>
            <p:spPr>
              <a:xfrm>
                <a:off x="8982411" y="2426401"/>
                <a:ext cx="2383921" cy="6265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sz="2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 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48AE68DF-2DB2-4607-A9F7-48A96C877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411" y="2426401"/>
                <a:ext cx="2383921" cy="6265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203F7F2-D571-4BEA-9E46-18FE1117E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916" y="1576750"/>
            <a:ext cx="838200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21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35887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>
            <a:off x="3628773" y="2395195"/>
            <a:ext cx="939034" cy="938776"/>
            <a:chOff x="6970143" y="2130724"/>
            <a:chExt cx="939034" cy="93877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76200" cap="rnd">
            <a:solidFill>
              <a:srgbClr val="548235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/>
          <p:nvPr/>
        </p:nvCxnSpPr>
        <p:spPr>
          <a:xfrm rot="10800000">
            <a:off x="7890815" y="2983208"/>
            <a:ext cx="0" cy="665503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754837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BFC54EE6-1312-4FA3-816B-BBE80D9FA196}"/>
              </a:ext>
            </a:extLst>
          </p:cNvPr>
          <p:cNvSpPr/>
          <p:nvPr/>
        </p:nvSpPr>
        <p:spPr>
          <a:xfrm>
            <a:off x="6996347" y="2637532"/>
            <a:ext cx="138131" cy="1381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86E4EB8-93CD-4F0E-AE96-6E50C70DC3AB}"/>
              </a:ext>
            </a:extLst>
          </p:cNvPr>
          <p:cNvSpPr/>
          <p:nvPr/>
        </p:nvSpPr>
        <p:spPr>
          <a:xfrm>
            <a:off x="8647151" y="2637532"/>
            <a:ext cx="138131" cy="1381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2222393" y="4464606"/>
            <a:ext cx="77472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Regardless of wiper position, note that (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sz="2800" b="1" baseline="-25000" dirty="0">
                <a:solidFill>
                  <a:schemeClr val="accent6">
                    <a:lumMod val="75000"/>
                  </a:schemeClr>
                </a:solidFill>
              </a:rPr>
              <a:t>total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) between Legs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and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3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is always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10k</a:t>
            </a:r>
            <a:r>
              <a:rPr lang="el-GR" sz="2800" b="1" dirty="0" err="1">
                <a:solidFill>
                  <a:schemeClr val="accent6">
                    <a:lumMod val="75000"/>
                  </a:schemeClr>
                </a:solidFill>
              </a:rPr>
              <a:t>Ω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(this is a 10k</a:t>
            </a:r>
            <a:r>
              <a:rPr lang="el-GR" sz="2800" dirty="0" err="1">
                <a:solidFill>
                  <a:schemeClr val="accent6">
                    <a:lumMod val="75000"/>
                  </a:schemeClr>
                </a:solidFill>
              </a:rPr>
              <a:t>Ω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potentiometer)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E7C2F8-7A6A-E042-965A-8F121CD41D8D}"/>
              </a:ext>
            </a:extLst>
          </p:cNvPr>
          <p:cNvGrpSpPr/>
          <p:nvPr/>
        </p:nvGrpSpPr>
        <p:grpSpPr>
          <a:xfrm>
            <a:off x="3720702" y="2870529"/>
            <a:ext cx="4995257" cy="1569318"/>
            <a:chOff x="3720702" y="2870529"/>
            <a:chExt cx="4995257" cy="156931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A10DEC6-1FD6-4F69-9C76-FAD182E6D6C4}"/>
                </a:ext>
              </a:extLst>
            </p:cNvPr>
            <p:cNvCxnSpPr>
              <a:cxnSpLocks/>
            </p:cNvCxnSpPr>
            <p:nvPr/>
          </p:nvCxnSpPr>
          <p:spPr>
            <a:xfrm>
              <a:off x="3720702" y="4111827"/>
              <a:ext cx="3202" cy="32802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C9190A9-D6FB-4DBA-BE92-871B2479A99A}"/>
                </a:ext>
              </a:extLst>
            </p:cNvPr>
            <p:cNvCxnSpPr>
              <a:cxnSpLocks/>
            </p:cNvCxnSpPr>
            <p:nvPr/>
          </p:nvCxnSpPr>
          <p:spPr>
            <a:xfrm>
              <a:off x="4463853" y="4111827"/>
              <a:ext cx="3202" cy="32802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4A2DF1-3700-40C4-85AB-0AE1F9439F10}"/>
                </a:ext>
              </a:extLst>
            </p:cNvPr>
            <p:cNvGrpSpPr/>
            <p:nvPr/>
          </p:nvGrpSpPr>
          <p:grpSpPr>
            <a:xfrm>
              <a:off x="7066020" y="2870529"/>
              <a:ext cx="1649939" cy="1569318"/>
              <a:chOff x="7066020" y="2870529"/>
              <a:chExt cx="1649939" cy="328020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B0804CD-5371-414C-845C-81A518B55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020" y="2870529"/>
                <a:ext cx="3202" cy="3280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831DBA0-05F2-4AC4-9D25-196D86C210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2757" y="2870529"/>
                <a:ext cx="3202" cy="3280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9C1D202-633E-40EC-984C-8CA3C449A471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Arc 54">
            <a:extLst>
              <a:ext uri="{FF2B5EF4-FFF2-40B4-BE49-F238E27FC236}">
                <a16:creationId xmlns:a16="http://schemas.microsoft.com/office/drawing/2014/main" id="{43058223-DE7D-4D5F-AB02-308406D2814E}"/>
              </a:ext>
            </a:extLst>
          </p:cNvPr>
          <p:cNvSpPr/>
          <p:nvPr/>
        </p:nvSpPr>
        <p:spPr>
          <a:xfrm rot="13519502">
            <a:off x="3441776" y="2204938"/>
            <a:ext cx="1331230" cy="1326283"/>
          </a:xfrm>
          <a:prstGeom prst="arc">
            <a:avLst>
              <a:gd name="adj1" fmla="val 16200000"/>
              <a:gd name="adj2" fmla="val 21483"/>
            </a:avLst>
          </a:prstGeom>
          <a:noFill/>
          <a:ln w="698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0ECB9B3A-15B3-40BF-AE5B-0A31AA63FAD3}"/>
              </a:ext>
            </a:extLst>
          </p:cNvPr>
          <p:cNvSpPr/>
          <p:nvPr/>
        </p:nvSpPr>
        <p:spPr>
          <a:xfrm rot="13519502">
            <a:off x="3441776" y="2204938"/>
            <a:ext cx="1331230" cy="1326283"/>
          </a:xfrm>
          <a:prstGeom prst="arc">
            <a:avLst>
              <a:gd name="adj1" fmla="val 21506993"/>
              <a:gd name="adj2" fmla="val 10429121"/>
            </a:avLst>
          </a:prstGeom>
          <a:noFill/>
          <a:ln w="698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9" name="Arc 78">
            <a:extLst>
              <a:ext uri="{FF2B5EF4-FFF2-40B4-BE49-F238E27FC236}">
                <a16:creationId xmlns:a16="http://schemas.microsoft.com/office/drawing/2014/main" id="{925DFCCA-58F9-4EF8-B6B6-80C5B48E68E5}"/>
              </a:ext>
            </a:extLst>
          </p:cNvPr>
          <p:cNvSpPr/>
          <p:nvPr/>
        </p:nvSpPr>
        <p:spPr>
          <a:xfrm rot="13519502">
            <a:off x="2807486" y="1566044"/>
            <a:ext cx="2599009" cy="2589351"/>
          </a:xfrm>
          <a:prstGeom prst="arc">
            <a:avLst>
              <a:gd name="adj1" fmla="val 16630833"/>
              <a:gd name="adj2" fmla="val 10083254"/>
            </a:avLst>
          </a:prstGeom>
          <a:noFill/>
          <a:ln w="698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1834ACCD-2254-479A-ACEF-1D6A58BC8649}"/>
              </a:ext>
            </a:extLst>
          </p:cNvPr>
          <p:cNvSpPr txBox="1"/>
          <p:nvPr/>
        </p:nvSpPr>
        <p:spPr>
          <a:xfrm>
            <a:off x="4865258" y="1314782"/>
            <a:ext cx="98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sz="2800" b="1" baseline="-25000" dirty="0">
                <a:solidFill>
                  <a:schemeClr val="accent6">
                    <a:lumMod val="75000"/>
                  </a:schemeClr>
                </a:solidFill>
              </a:rPr>
              <a:t>total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992A0664-656F-4E11-9EFD-61BE610D7930}"/>
              </a:ext>
            </a:extLst>
          </p:cNvPr>
          <p:cNvSpPr/>
          <p:nvPr/>
        </p:nvSpPr>
        <p:spPr>
          <a:xfrm rot="16200000">
            <a:off x="7810014" y="1040656"/>
            <a:ext cx="184128" cy="1676193"/>
          </a:xfrm>
          <a:prstGeom prst="rightBrace">
            <a:avLst>
              <a:gd name="adj1" fmla="val 0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E01CAF7-9A4E-4B7B-B13A-626A1B2BE176}"/>
              </a:ext>
            </a:extLst>
          </p:cNvPr>
          <p:cNvSpPr txBox="1"/>
          <p:nvPr/>
        </p:nvSpPr>
        <p:spPr>
          <a:xfrm>
            <a:off x="7632029" y="1253777"/>
            <a:ext cx="985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sz="2800" b="1" baseline="-25000" dirty="0">
                <a:solidFill>
                  <a:schemeClr val="accent6">
                    <a:lumMod val="75000"/>
                  </a:schemeClr>
                </a:solidFill>
              </a:rPr>
              <a:t>total</a:t>
            </a:r>
            <a:endParaRPr lang="en-US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726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754837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70C0"/>
                </a:solidFill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b="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>
                <a:solidFill>
                  <a:srgbClr val="0070C0"/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8D07A9A-5D64-4963-8757-7EC7CDCFCAD3}"/>
              </a:ext>
            </a:extLst>
          </p:cNvPr>
          <p:cNvGrpSpPr/>
          <p:nvPr/>
        </p:nvGrpSpPr>
        <p:grpSpPr>
          <a:xfrm>
            <a:off x="2384294" y="2870529"/>
            <a:ext cx="7423412" cy="2548184"/>
            <a:chOff x="2384294" y="2870529"/>
            <a:chExt cx="7423412" cy="2548184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A10DEC6-1FD6-4F69-9C76-FAD182E6D6C4}"/>
                </a:ext>
              </a:extLst>
            </p:cNvPr>
            <p:cNvCxnSpPr>
              <a:cxnSpLocks/>
            </p:cNvCxnSpPr>
            <p:nvPr/>
          </p:nvCxnSpPr>
          <p:spPr>
            <a:xfrm>
              <a:off x="4088625" y="4111827"/>
              <a:ext cx="3202" cy="32802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E037757-5205-4E5B-B2FF-3B79D7D04B66}"/>
                </a:ext>
              </a:extLst>
            </p:cNvPr>
            <p:cNvSpPr txBox="1"/>
            <p:nvPr/>
          </p:nvSpPr>
          <p:spPr>
            <a:xfrm>
              <a:off x="2384294" y="4464606"/>
              <a:ext cx="742341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>
                  <a:latin typeface="Segoe Condensed" panose="020B0606040200020203" pitchFamily="34" charset="0"/>
                </a:defRPr>
              </a:lvl1pPr>
            </a:lstStyle>
            <a:p>
              <a:pPr algn="ctr"/>
              <a:r>
                <a:rPr lang="en-US" sz="2800" dirty="0">
                  <a:solidFill>
                    <a:srgbClr val="0070C0"/>
                  </a:solidFill>
                </a:rPr>
                <a:t>Simultaneously, the wiper also affects the resistance </a:t>
              </a:r>
              <a:br>
                <a:rPr lang="en-US" sz="2800" dirty="0">
                  <a:solidFill>
                    <a:srgbClr val="0070C0"/>
                  </a:solidFill>
                </a:rPr>
              </a:br>
              <a:r>
                <a:rPr lang="en-US" sz="2800" dirty="0">
                  <a:solidFill>
                    <a:srgbClr val="0070C0"/>
                  </a:solidFill>
                </a:rPr>
                <a:t>between Legs </a:t>
              </a:r>
              <a:r>
                <a:rPr lang="en-US" sz="2800" b="1" dirty="0">
                  <a:solidFill>
                    <a:srgbClr val="0070C0"/>
                  </a:solidFill>
                </a:rPr>
                <a:t>2</a:t>
              </a:r>
              <a:r>
                <a:rPr lang="en-US" sz="2800" dirty="0">
                  <a:solidFill>
                    <a:srgbClr val="0070C0"/>
                  </a:solidFill>
                </a:rPr>
                <a:t> and </a:t>
              </a:r>
              <a:r>
                <a:rPr lang="en-US" sz="2800" b="1" dirty="0">
                  <a:solidFill>
                    <a:srgbClr val="0070C0"/>
                  </a:solidFill>
                </a:rPr>
                <a:t>3</a:t>
              </a:r>
              <a:r>
                <a:rPr lang="en-US" sz="2800" dirty="0">
                  <a:solidFill>
                    <a:srgbClr val="0070C0"/>
                  </a:solidFill>
                </a:rPr>
                <a:t>. Let’s call this </a:t>
              </a:r>
              <a:r>
                <a:rPr lang="en-US" sz="2800" b="1" dirty="0">
                  <a:solidFill>
                    <a:srgbClr val="0070C0"/>
                  </a:solidFill>
                </a:rPr>
                <a:t>R</a:t>
              </a:r>
              <a:r>
                <a:rPr lang="en-US" sz="2800" b="1" baseline="-25000" dirty="0">
                  <a:solidFill>
                    <a:srgbClr val="0070C0"/>
                  </a:solidFill>
                </a:rPr>
                <a:t>2</a:t>
              </a:r>
              <a:r>
                <a:rPr lang="en-US" sz="2800" dirty="0">
                  <a:solidFill>
                    <a:srgbClr val="0070C0"/>
                  </a:solidFill>
                </a:rPr>
                <a:t>.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C9190A9-D6FB-4DBA-BE92-871B2479A99A}"/>
                </a:ext>
              </a:extLst>
            </p:cNvPr>
            <p:cNvCxnSpPr>
              <a:cxnSpLocks/>
            </p:cNvCxnSpPr>
            <p:nvPr/>
          </p:nvCxnSpPr>
          <p:spPr>
            <a:xfrm>
              <a:off x="4469262" y="4111827"/>
              <a:ext cx="3202" cy="32802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831DBA0-05F2-4AC4-9D25-196D86C2105E}"/>
                </a:ext>
              </a:extLst>
            </p:cNvPr>
            <p:cNvCxnSpPr>
              <a:cxnSpLocks/>
            </p:cNvCxnSpPr>
            <p:nvPr/>
          </p:nvCxnSpPr>
          <p:spPr>
            <a:xfrm>
              <a:off x="8712757" y="2870529"/>
              <a:ext cx="3202" cy="156931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9C1D202-633E-40EC-984C-8CA3C449A471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2E9679BA-83F8-4BA5-9BE4-AAF5BFC5CBA7}"/>
              </a:ext>
            </a:extLst>
          </p:cNvPr>
          <p:cNvSpPr/>
          <p:nvPr/>
        </p:nvSpPr>
        <p:spPr>
          <a:xfrm>
            <a:off x="8647151" y="2637532"/>
            <a:ext cx="138131" cy="138131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E8DEC77-61D7-4F25-80BC-9D2A59B4157B}"/>
              </a:ext>
            </a:extLst>
          </p:cNvPr>
          <p:cNvCxnSpPr>
            <a:cxnSpLocks/>
          </p:cNvCxnSpPr>
          <p:nvPr/>
        </p:nvCxnSpPr>
        <p:spPr>
          <a:xfrm>
            <a:off x="7885155" y="4111827"/>
            <a:ext cx="3202" cy="32802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DF23F2BD-E6DF-4674-977F-77718131A8A7}"/>
              </a:ext>
            </a:extLst>
          </p:cNvPr>
          <p:cNvCxnSpPr/>
          <p:nvPr/>
        </p:nvCxnSpPr>
        <p:spPr>
          <a:xfrm rot="10800000">
            <a:off x="7890815" y="3054350"/>
            <a:ext cx="0" cy="594360"/>
          </a:xfrm>
          <a:prstGeom prst="straightConnector1">
            <a:avLst/>
          </a:prstGeom>
          <a:noFill/>
          <a:ln w="44450" cap="rnd">
            <a:solidFill>
              <a:srgbClr val="0070C0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54B98C3-8BF1-4883-ADAD-354F9F27F586}"/>
              </a:ext>
            </a:extLst>
          </p:cNvPr>
          <p:cNvSpPr/>
          <p:nvPr/>
        </p:nvSpPr>
        <p:spPr>
          <a:xfrm rot="10800000">
            <a:off x="7080385" y="2889893"/>
            <a:ext cx="797147" cy="163026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28575" cap="rnd">
            <a:solidFill>
              <a:srgbClr val="C55A1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BF81FB4-C61D-4D7C-8242-E42EFD479180}"/>
              </a:ext>
            </a:extLst>
          </p:cNvPr>
          <p:cNvSpPr/>
          <p:nvPr/>
        </p:nvSpPr>
        <p:spPr>
          <a:xfrm>
            <a:off x="7283326" y="2992804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800" b="1" baseline="-25000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  <a:endParaRPr lang="en-US" sz="2800" dirty="0">
              <a:latin typeface="Segoe Condensed" panose="020B0606040200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07861C-DCFE-4E45-B395-1CDB801F0BEF}"/>
              </a:ext>
            </a:extLst>
          </p:cNvPr>
          <p:cNvGrpSpPr/>
          <p:nvPr/>
        </p:nvGrpSpPr>
        <p:grpSpPr>
          <a:xfrm>
            <a:off x="7883204" y="2889892"/>
            <a:ext cx="810930" cy="641912"/>
            <a:chOff x="7883204" y="2889892"/>
            <a:chExt cx="810930" cy="641912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609CB463-F491-4EEB-964E-D4B06E1D1B1E}"/>
                </a:ext>
              </a:extLst>
            </p:cNvPr>
            <p:cNvSpPr/>
            <p:nvPr/>
          </p:nvSpPr>
          <p:spPr>
            <a:xfrm rot="10800000">
              <a:off x="7883204" y="2889892"/>
              <a:ext cx="810930" cy="165845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28575" cap="rnd">
              <a:solidFill>
                <a:srgbClr val="0070C0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4E1034-41A6-436A-933E-283A87DF0E39}"/>
                </a:ext>
              </a:extLst>
            </p:cNvPr>
            <p:cNvSpPr/>
            <p:nvPr/>
          </p:nvSpPr>
          <p:spPr>
            <a:xfrm>
              <a:off x="8095926" y="3008584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2</a:t>
              </a:r>
              <a:endParaRPr lang="en-US" sz="2800" dirty="0">
                <a:solidFill>
                  <a:srgbClr val="0070C0"/>
                </a:solidFill>
                <a:latin typeface="Segoe Condensed" panose="020B0606040200020203" pitchFamily="34" charset="0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27079027-5C3D-4DBC-995F-1C933A0B393F}"/>
              </a:ext>
            </a:extLst>
          </p:cNvPr>
          <p:cNvSpPr/>
          <p:nvPr/>
        </p:nvSpPr>
        <p:spPr>
          <a:xfrm>
            <a:off x="2895526" y="2516486"/>
            <a:ext cx="4748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800" b="1" baseline="-25000" dirty="0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  <a:endParaRPr lang="en-US" sz="2800" dirty="0">
              <a:latin typeface="Segoe Condensed" panose="020B0606040200020203" pitchFamily="34" charset="0"/>
            </a:endParaRPr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B40ACA29-659A-4E69-9999-7FB30710841A}"/>
              </a:ext>
            </a:extLst>
          </p:cNvPr>
          <p:cNvSpPr/>
          <p:nvPr/>
        </p:nvSpPr>
        <p:spPr>
          <a:xfrm>
            <a:off x="3535035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85" name="Arc 84">
            <a:extLst>
              <a:ext uri="{FF2B5EF4-FFF2-40B4-BE49-F238E27FC236}">
                <a16:creationId xmlns:a16="http://schemas.microsoft.com/office/drawing/2014/main" id="{BE64A65B-3C59-4F24-BF54-B0E383D43F6F}"/>
              </a:ext>
            </a:extLst>
          </p:cNvPr>
          <p:cNvSpPr/>
          <p:nvPr/>
        </p:nvSpPr>
        <p:spPr>
          <a:xfrm rot="13519502">
            <a:off x="3441776" y="2204938"/>
            <a:ext cx="1331230" cy="1326283"/>
          </a:xfrm>
          <a:prstGeom prst="arc">
            <a:avLst>
              <a:gd name="adj1" fmla="val 16200000"/>
              <a:gd name="adj2" fmla="val 21483"/>
            </a:avLst>
          </a:prstGeom>
          <a:noFill/>
          <a:ln w="698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>
            <a:off x="3628773" y="2395195"/>
            <a:ext cx="939034" cy="938776"/>
            <a:chOff x="6970143" y="2130724"/>
            <a:chExt cx="939034" cy="938776"/>
          </a:xfrm>
          <a:solidFill>
            <a:schemeClr val="accent2">
              <a:lumMod val="75000"/>
            </a:schemeClr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  <a:grpFill/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grpFill/>
              <a:ln w="85725" cap="rnd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grpFill/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2461172-4023-B642-A101-FB6CAE6FBAC7}"/>
              </a:ext>
            </a:extLst>
          </p:cNvPr>
          <p:cNvGrpSpPr/>
          <p:nvPr/>
        </p:nvGrpSpPr>
        <p:grpSpPr>
          <a:xfrm>
            <a:off x="3444249" y="1828107"/>
            <a:ext cx="1584216" cy="1705588"/>
            <a:chOff x="3444249" y="1828107"/>
            <a:chExt cx="1584216" cy="1705588"/>
          </a:xfrm>
        </p:grpSpPr>
        <p:sp>
          <p:nvSpPr>
            <p:cNvPr id="82" name="Arc 81">
              <a:extLst>
                <a:ext uri="{FF2B5EF4-FFF2-40B4-BE49-F238E27FC236}">
                  <a16:creationId xmlns:a16="http://schemas.microsoft.com/office/drawing/2014/main" id="{E928F848-3B6C-4EF4-B3A8-8EB0F9B17058}"/>
                </a:ext>
              </a:extLst>
            </p:cNvPr>
            <p:cNvSpPr/>
            <p:nvPr/>
          </p:nvSpPr>
          <p:spPr>
            <a:xfrm rot="13519502">
              <a:off x="3441776" y="2204938"/>
              <a:ext cx="1331230" cy="1326283"/>
            </a:xfrm>
            <a:prstGeom prst="arc">
              <a:avLst>
                <a:gd name="adj1" fmla="val 21506993"/>
                <a:gd name="adj2" fmla="val 10429121"/>
              </a:avLst>
            </a:prstGeom>
            <a:grpFill/>
            <a:ln w="85725" cap="rnd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90CE61A4-A4AF-4ED2-B139-B0E63AA1F838}"/>
                </a:ext>
              </a:extLst>
            </p:cNvPr>
            <p:cNvSpPr/>
            <p:nvPr/>
          </p:nvSpPr>
          <p:spPr>
            <a:xfrm>
              <a:off x="4553655" y="1828107"/>
              <a:ext cx="474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800" b="1" baseline="-25000" dirty="0">
                  <a:solidFill>
                    <a:srgbClr val="0070C0"/>
                  </a:solidFill>
                  <a:latin typeface="Segoe Condensed" panose="020B0606040200020203" pitchFamily="34" charset="0"/>
                </a:rPr>
                <a:t>2</a:t>
              </a:r>
              <a:endParaRPr lang="en-US" sz="2800" dirty="0">
                <a:solidFill>
                  <a:srgbClr val="0070C0"/>
                </a:solidFill>
                <a:latin typeface="Segoe Condensed" panose="020B0606040200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524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D98094E-5168-447F-96E0-A8DB748D6F9B}"/>
              </a:ext>
            </a:extLst>
          </p:cNvPr>
          <p:cNvSpPr/>
          <p:nvPr/>
        </p:nvSpPr>
        <p:spPr>
          <a:xfrm>
            <a:off x="-37214" y="-573320"/>
            <a:ext cx="12229214" cy="2559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AD348B-5198-4ABE-9F4A-5DD6B3DBB876}"/>
              </a:ext>
            </a:extLst>
          </p:cNvPr>
          <p:cNvSpPr/>
          <p:nvPr/>
        </p:nvSpPr>
        <p:spPr>
          <a:xfrm>
            <a:off x="1246162" y="1225364"/>
            <a:ext cx="418407" cy="75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F1CB007-9D72-4AB9-AF79-916103A4F30D}"/>
              </a:ext>
            </a:extLst>
          </p:cNvPr>
          <p:cNvSpPr/>
          <p:nvPr/>
        </p:nvSpPr>
        <p:spPr>
          <a:xfrm>
            <a:off x="1268280" y="1045881"/>
            <a:ext cx="232166" cy="1160829"/>
          </a:xfrm>
          <a:custGeom>
            <a:avLst/>
            <a:gdLst/>
            <a:ahLst/>
            <a:cxnLst/>
            <a:rect l="l" t="t" r="r" b="b"/>
            <a:pathLst>
              <a:path w="328929" h="1644650">
                <a:moveTo>
                  <a:pt x="164405" y="0"/>
                </a:moveTo>
                <a:lnTo>
                  <a:pt x="164405" y="287805"/>
                </a:lnTo>
                <a:lnTo>
                  <a:pt x="328861" y="374128"/>
                </a:lnTo>
                <a:lnTo>
                  <a:pt x="0" y="546776"/>
                </a:lnTo>
                <a:lnTo>
                  <a:pt x="328861" y="719474"/>
                </a:lnTo>
                <a:lnTo>
                  <a:pt x="0" y="892121"/>
                </a:lnTo>
                <a:lnTo>
                  <a:pt x="328861" y="1064769"/>
                </a:lnTo>
                <a:lnTo>
                  <a:pt x="0" y="1237467"/>
                </a:lnTo>
                <a:lnTo>
                  <a:pt x="164405" y="1323791"/>
                </a:lnTo>
                <a:lnTo>
                  <a:pt x="164405" y="1644509"/>
                </a:lnTo>
              </a:path>
            </a:pathLst>
          </a:custGeom>
          <a:ln w="40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7044F-776C-4AAD-9554-167119E1EE36}"/>
              </a:ext>
            </a:extLst>
          </p:cNvPr>
          <p:cNvSpPr txBox="1"/>
          <p:nvPr/>
        </p:nvSpPr>
        <p:spPr>
          <a:xfrm>
            <a:off x="834608" y="1455005"/>
            <a:ext cx="41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swald Light" pitchFamily="2" charset="0"/>
              </a:rPr>
              <a:t>R1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6CDAC5-E273-457A-8CEC-CEFDC6F9F6A3}"/>
              </a:ext>
            </a:extLst>
          </p:cNvPr>
          <p:cNvGrpSpPr/>
          <p:nvPr/>
        </p:nvGrpSpPr>
        <p:grpSpPr>
          <a:xfrm>
            <a:off x="1058806" y="3370366"/>
            <a:ext cx="661500" cy="1008282"/>
            <a:chOff x="8304742" y="1892028"/>
            <a:chExt cx="661500" cy="10082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E9280C-F5CB-493F-B4DA-F856FCE77752}"/>
                </a:ext>
              </a:extLst>
            </p:cNvPr>
            <p:cNvSpPr txBox="1"/>
            <p:nvPr/>
          </p:nvSpPr>
          <p:spPr>
            <a:xfrm>
              <a:off x="8304742" y="2500200"/>
              <a:ext cx="661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GND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DD15949-EBD8-48F8-8D40-21E0769D95A7}"/>
                </a:ext>
              </a:extLst>
            </p:cNvPr>
            <p:cNvGrpSpPr/>
            <p:nvPr/>
          </p:nvGrpSpPr>
          <p:grpSpPr>
            <a:xfrm>
              <a:off x="8406892" y="1892028"/>
              <a:ext cx="457200" cy="545805"/>
              <a:chOff x="8777094" y="4751482"/>
              <a:chExt cx="457200" cy="54580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9E1220B-F554-4141-8A4D-34F130A1B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5694" y="4751482"/>
                <a:ext cx="0" cy="365760"/>
              </a:xfrm>
              <a:prstGeom prst="line">
                <a:avLst/>
              </a:prstGeom>
              <a:ln w="4064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02706EC-C420-473D-BA04-C90C01EB3EE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4901460"/>
                <a:ext cx="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F1E6ED2-10C0-4923-9947-F84D15C2E1A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049125"/>
                <a:ext cx="0" cy="3200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D78322C-05ED-4061-B759-35323314D8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228707"/>
                <a:ext cx="0" cy="1371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37F1BD-2368-452A-BC86-D2A059FE963A}"/>
              </a:ext>
            </a:extLst>
          </p:cNvPr>
          <p:cNvGrpSpPr/>
          <p:nvPr/>
        </p:nvGrpSpPr>
        <p:grpSpPr>
          <a:xfrm>
            <a:off x="1098456" y="236010"/>
            <a:ext cx="568411" cy="803462"/>
            <a:chOff x="5443562" y="1448493"/>
            <a:chExt cx="568411" cy="80346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6B1ECE6-5B3B-4C48-BF1A-32160ED71A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7768" y="1846656"/>
              <a:ext cx="0" cy="405299"/>
            </a:xfrm>
            <a:prstGeom prst="straightConnector1">
              <a:avLst/>
            </a:prstGeom>
            <a:ln w="40640">
              <a:solidFill>
                <a:schemeClr val="tx1"/>
              </a:solidFill>
              <a:headEnd type="oval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992EB2-209E-4B76-9F6D-320A9C7BF9F0}"/>
                </a:ext>
              </a:extLst>
            </p:cNvPr>
            <p:cNvSpPr txBox="1"/>
            <p:nvPr/>
          </p:nvSpPr>
          <p:spPr>
            <a:xfrm>
              <a:off x="5443562" y="1448493"/>
              <a:ext cx="5684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V+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92534F2-2353-458D-A523-3D1ED855C586}"/>
              </a:ext>
            </a:extLst>
          </p:cNvPr>
          <p:cNvSpPr/>
          <p:nvPr/>
        </p:nvSpPr>
        <p:spPr>
          <a:xfrm>
            <a:off x="1246162" y="2364536"/>
            <a:ext cx="418407" cy="75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5B0C2EC1-2379-47DC-8B9B-CBAE5A608DFC}"/>
              </a:ext>
            </a:extLst>
          </p:cNvPr>
          <p:cNvSpPr/>
          <p:nvPr/>
        </p:nvSpPr>
        <p:spPr>
          <a:xfrm>
            <a:off x="1268280" y="2185053"/>
            <a:ext cx="232166" cy="1160829"/>
          </a:xfrm>
          <a:custGeom>
            <a:avLst/>
            <a:gdLst/>
            <a:ahLst/>
            <a:cxnLst/>
            <a:rect l="l" t="t" r="r" b="b"/>
            <a:pathLst>
              <a:path w="328929" h="1644650">
                <a:moveTo>
                  <a:pt x="164405" y="0"/>
                </a:moveTo>
                <a:lnTo>
                  <a:pt x="164405" y="287805"/>
                </a:lnTo>
                <a:lnTo>
                  <a:pt x="328861" y="374128"/>
                </a:lnTo>
                <a:lnTo>
                  <a:pt x="0" y="546776"/>
                </a:lnTo>
                <a:lnTo>
                  <a:pt x="328861" y="719474"/>
                </a:lnTo>
                <a:lnTo>
                  <a:pt x="0" y="892121"/>
                </a:lnTo>
                <a:lnTo>
                  <a:pt x="328861" y="1064769"/>
                </a:lnTo>
                <a:lnTo>
                  <a:pt x="0" y="1237467"/>
                </a:lnTo>
                <a:lnTo>
                  <a:pt x="164405" y="1323791"/>
                </a:lnTo>
                <a:lnTo>
                  <a:pt x="164405" y="1644509"/>
                </a:lnTo>
              </a:path>
            </a:pathLst>
          </a:custGeom>
          <a:ln w="40547">
            <a:solidFill>
              <a:srgbClr val="000000"/>
            </a:solidFill>
            <a:headEnd type="oval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FC6B7D-E313-4733-9D5E-ED57D6770B91}"/>
              </a:ext>
            </a:extLst>
          </p:cNvPr>
          <p:cNvSpPr txBox="1"/>
          <p:nvPr/>
        </p:nvSpPr>
        <p:spPr>
          <a:xfrm>
            <a:off x="826561" y="2594177"/>
            <a:ext cx="4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swald Light" pitchFamily="2" charset="0"/>
              </a:rPr>
              <a:t>R2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D1746E-9821-41B9-A312-7855C6FF2590}"/>
              </a:ext>
            </a:extLst>
          </p:cNvPr>
          <p:cNvGrpSpPr/>
          <p:nvPr/>
        </p:nvGrpSpPr>
        <p:grpSpPr>
          <a:xfrm>
            <a:off x="1604273" y="1039472"/>
            <a:ext cx="616186" cy="2306410"/>
            <a:chOff x="2466786" y="1529304"/>
            <a:chExt cx="616186" cy="2306410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F58A367A-9EBF-4A7A-8513-1A93011C2A7C}"/>
                </a:ext>
              </a:extLst>
            </p:cNvPr>
            <p:cNvSpPr/>
            <p:nvPr/>
          </p:nvSpPr>
          <p:spPr>
            <a:xfrm>
              <a:off x="2466786" y="1529304"/>
              <a:ext cx="96004" cy="2306410"/>
            </a:xfrm>
            <a:prstGeom prst="rightBrace">
              <a:avLst>
                <a:gd name="adj1" fmla="val 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28F5BB-CEC0-48BF-A4D8-8AC5A322D072}"/>
                </a:ext>
              </a:extLst>
            </p:cNvPr>
            <p:cNvSpPr txBox="1"/>
            <p:nvPr/>
          </p:nvSpPr>
          <p:spPr>
            <a:xfrm>
              <a:off x="2541864" y="2437303"/>
              <a:ext cx="541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012B3E-6A57-4C93-939F-BA0B961413D7}"/>
              </a:ext>
            </a:extLst>
          </p:cNvPr>
          <p:cNvGrpSpPr/>
          <p:nvPr/>
        </p:nvGrpSpPr>
        <p:grpSpPr>
          <a:xfrm>
            <a:off x="2243041" y="2184142"/>
            <a:ext cx="727074" cy="1161740"/>
            <a:chOff x="2466786" y="1529304"/>
            <a:chExt cx="727074" cy="2306410"/>
          </a:xfrm>
        </p:grpSpPr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5A397365-DDA7-4CAD-ABB2-1DE75559CE02}"/>
                </a:ext>
              </a:extLst>
            </p:cNvPr>
            <p:cNvSpPr/>
            <p:nvPr/>
          </p:nvSpPr>
          <p:spPr>
            <a:xfrm>
              <a:off x="2466786" y="1529304"/>
              <a:ext cx="96004" cy="2306410"/>
            </a:xfrm>
            <a:prstGeom prst="rightBrace">
              <a:avLst>
                <a:gd name="adj1" fmla="val 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7699810-8AF7-4DD6-A0AC-D953BE32D50D}"/>
                </a:ext>
              </a:extLst>
            </p:cNvPr>
            <p:cNvSpPr txBox="1"/>
            <p:nvPr/>
          </p:nvSpPr>
          <p:spPr>
            <a:xfrm>
              <a:off x="2541863" y="2214088"/>
              <a:ext cx="651997" cy="794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7AE94FC-EE6B-4075-AE86-AB1CC6874AA8}"/>
              </a:ext>
            </a:extLst>
          </p:cNvPr>
          <p:cNvSpPr txBox="1"/>
          <p:nvPr/>
        </p:nvSpPr>
        <p:spPr>
          <a:xfrm>
            <a:off x="767258" y="1951796"/>
            <a:ext cx="615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1AE03E-7EE2-4AF2-BDC1-0104BDB4CEB9}"/>
              </a:ext>
            </a:extLst>
          </p:cNvPr>
          <p:cNvSpPr txBox="1"/>
          <p:nvPr/>
        </p:nvSpPr>
        <p:spPr>
          <a:xfrm>
            <a:off x="767258" y="814046"/>
            <a:ext cx="541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B3BEBF7-5011-439A-8272-A89976CD58F9}"/>
              </a:ext>
            </a:extLst>
          </p:cNvPr>
          <p:cNvGrpSpPr/>
          <p:nvPr/>
        </p:nvGrpSpPr>
        <p:grpSpPr>
          <a:xfrm>
            <a:off x="3479531" y="94449"/>
            <a:ext cx="7549116" cy="677109"/>
            <a:chOff x="3216349" y="94449"/>
            <a:chExt cx="7549116" cy="6771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AE5D4DF-D79F-4FCB-8273-3E0F549D4A7A}"/>
                    </a:ext>
                  </a:extLst>
                </p:cNvPr>
                <p:cNvSpPr txBox="1"/>
                <p:nvPr/>
              </p:nvSpPr>
              <p:spPr>
                <a:xfrm>
                  <a:off x="3511404" y="463781"/>
                  <a:ext cx="231454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AE5D4DF-D79F-4FCB-8273-3E0F549D4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404" y="463781"/>
                  <a:ext cx="2314544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2105" r="-2105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0927B7-B493-4024-BD46-7B701F7A9C7D}"/>
                </a:ext>
              </a:extLst>
            </p:cNvPr>
            <p:cNvSpPr txBox="1"/>
            <p:nvPr/>
          </p:nvSpPr>
          <p:spPr>
            <a:xfrm>
              <a:off x="3216349" y="94449"/>
              <a:ext cx="754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We know the voltage drop over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r>
                <a:rPr lang="en-US" dirty="0"/>
                <a:t> is equal to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</a:t>
              </a:r>
              <a:r>
                <a:rPr lang="en-US" dirty="0">
                  <a:latin typeface="Segoe Condensed" panose="020B0606040200020203" pitchFamily="34" charset="0"/>
                  <a:cs typeface="Times New Roman" panose="02020603050405020304" pitchFamily="18" charset="0"/>
                </a:rPr>
                <a:t>, which is also equal to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* R2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F719CBB-AD98-4216-A764-18638DCDB38A}"/>
              </a:ext>
            </a:extLst>
          </p:cNvPr>
          <p:cNvGrpSpPr/>
          <p:nvPr/>
        </p:nvGrpSpPr>
        <p:grpSpPr>
          <a:xfrm>
            <a:off x="3479531" y="1066979"/>
            <a:ext cx="5231214" cy="652364"/>
            <a:chOff x="3216349" y="1008170"/>
            <a:chExt cx="5231214" cy="6523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00587BE-D583-40AD-809C-E5395096D91F}"/>
                    </a:ext>
                  </a:extLst>
                </p:cNvPr>
                <p:cNvSpPr txBox="1"/>
                <p:nvPr/>
              </p:nvSpPr>
              <p:spPr>
                <a:xfrm>
                  <a:off x="3511404" y="1352757"/>
                  <a:ext cx="182133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00587BE-D583-40AD-809C-E5395096D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404" y="1352757"/>
                  <a:ext cx="1821332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676" r="-1003" b="-1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3EF09D-B3CE-4C1A-94E8-270C2A39642B}"/>
                </a:ext>
              </a:extLst>
            </p:cNvPr>
            <p:cNvSpPr txBox="1"/>
            <p:nvPr/>
          </p:nvSpPr>
          <p:spPr>
            <a:xfrm>
              <a:off x="3216349" y="1008170"/>
              <a:ext cx="523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We also know that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r>
                <a:rPr lang="en-US" dirty="0"/>
                <a:t> is equal to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r>
                <a:rPr lang="en-US" dirty="0"/>
                <a:t> +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CE5CCD-104D-4546-9EAB-F6E7E5991D5F}"/>
              </a:ext>
            </a:extLst>
          </p:cNvPr>
          <p:cNvGrpSpPr/>
          <p:nvPr/>
        </p:nvGrpSpPr>
        <p:grpSpPr>
          <a:xfrm>
            <a:off x="3479531" y="2014764"/>
            <a:ext cx="7549116" cy="666365"/>
            <a:chOff x="3216349" y="1809280"/>
            <a:chExt cx="7549116" cy="666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FDEE1A-C75E-4110-ADDF-F4C5B2FC1C96}"/>
                    </a:ext>
                  </a:extLst>
                </p:cNvPr>
                <p:cNvSpPr txBox="1"/>
                <p:nvPr/>
              </p:nvSpPr>
              <p:spPr>
                <a:xfrm>
                  <a:off x="3511404" y="2167868"/>
                  <a:ext cx="238174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FDEE1A-C75E-4110-ADDF-F4C5B2FC1C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404" y="2167868"/>
                  <a:ext cx="238174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790" r="-2046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F43439-77C9-4CEA-94E9-A8BFFBDCAC93}"/>
                </a:ext>
              </a:extLst>
            </p:cNvPr>
            <p:cNvSpPr txBox="1"/>
            <p:nvPr/>
          </p:nvSpPr>
          <p:spPr>
            <a:xfrm>
              <a:off x="3216349" y="1809280"/>
              <a:ext cx="754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Using Ohm’s Law, we can substitute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r>
                <a:rPr lang="en-US" dirty="0"/>
                <a:t> +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 </a:t>
              </a:r>
              <a:r>
                <a:rPr lang="en-US" dirty="0"/>
                <a:t>with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* R1 </a:t>
              </a:r>
              <a:r>
                <a:rPr lang="en-US" dirty="0"/>
                <a:t>+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* R2 </a:t>
              </a:r>
              <a:r>
                <a:rPr 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/>
                <a:t> </a:t>
              </a:r>
              <a:endPara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C831AF-7E6E-4FEE-8B25-D82FAE7B91CD}"/>
              </a:ext>
            </a:extLst>
          </p:cNvPr>
          <p:cNvGrpSpPr/>
          <p:nvPr/>
        </p:nvGrpSpPr>
        <p:grpSpPr>
          <a:xfrm>
            <a:off x="3479531" y="2976550"/>
            <a:ext cx="5874488" cy="890567"/>
            <a:chOff x="3216349" y="2708842"/>
            <a:chExt cx="5874488" cy="890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5B4147F-EF27-4E3B-8DBF-83459C6966F9}"/>
                    </a:ext>
                  </a:extLst>
                </p:cNvPr>
                <p:cNvSpPr txBox="1"/>
                <p:nvPr/>
              </p:nvSpPr>
              <p:spPr>
                <a:xfrm>
                  <a:off x="3511404" y="2968595"/>
                  <a:ext cx="3894079" cy="6308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2)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5B4147F-EF27-4E3B-8DBF-83459C696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404" y="2968595"/>
                  <a:ext cx="3894079" cy="6308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055247-87CC-48D2-970B-5CF7C828A1E7}"/>
                </a:ext>
              </a:extLst>
            </p:cNvPr>
            <p:cNvSpPr txBox="1"/>
            <p:nvPr/>
          </p:nvSpPr>
          <p:spPr>
            <a:xfrm>
              <a:off x="3216349" y="2708842"/>
              <a:ext cx="5874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Rearrange equation using algebra</a:t>
              </a:r>
              <a:endPara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0FFFEA7-9ABD-480B-9231-0C5B9A6A6CCA}"/>
              </a:ext>
            </a:extLst>
          </p:cNvPr>
          <p:cNvGrpSpPr/>
          <p:nvPr/>
        </p:nvGrpSpPr>
        <p:grpSpPr>
          <a:xfrm>
            <a:off x="3479531" y="4146590"/>
            <a:ext cx="5874488" cy="921308"/>
            <a:chOff x="3216349" y="3750931"/>
            <a:chExt cx="5874488" cy="9213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3B09B88-93AC-484E-BB09-CCE0224BC71F}"/>
                    </a:ext>
                  </a:extLst>
                </p:cNvPr>
                <p:cNvSpPr txBox="1"/>
                <p:nvPr/>
              </p:nvSpPr>
              <p:spPr>
                <a:xfrm>
                  <a:off x="3444948" y="4052518"/>
                  <a:ext cx="4441792" cy="619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3B09B88-93AC-484E-BB09-CCE0224BC7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4948" y="4052518"/>
                  <a:ext cx="4441792" cy="6197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FDAEFA-23DB-4AA8-B903-30F1D74CF4CF}"/>
                </a:ext>
              </a:extLst>
            </p:cNvPr>
            <p:cNvSpPr txBox="1"/>
            <p:nvPr/>
          </p:nvSpPr>
          <p:spPr>
            <a:xfrm>
              <a:off x="3216349" y="3750931"/>
              <a:ext cx="5874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Now substitute for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 </a:t>
              </a:r>
              <a:r>
                <a:rPr lang="en-US" dirty="0"/>
                <a:t>in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* R2</a:t>
              </a:r>
              <a:r>
                <a:rPr lang="en-US" dirty="0"/>
                <a:t> </a:t>
              </a:r>
              <a:endPara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CA6A39-0C1C-4E97-A232-FDD244179EFA}"/>
              </a:ext>
            </a:extLst>
          </p:cNvPr>
          <p:cNvGrpSpPr/>
          <p:nvPr/>
        </p:nvGrpSpPr>
        <p:grpSpPr>
          <a:xfrm>
            <a:off x="3479531" y="5363318"/>
            <a:ext cx="5874488" cy="931026"/>
            <a:chOff x="3181818" y="4773212"/>
            <a:chExt cx="5874488" cy="9310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3382223-C052-4E1A-99CC-BA59EA7C5D99}"/>
                    </a:ext>
                  </a:extLst>
                </p:cNvPr>
                <p:cNvSpPr txBox="1"/>
                <p:nvPr/>
              </p:nvSpPr>
              <p:spPr>
                <a:xfrm>
                  <a:off x="3444948" y="5077720"/>
                  <a:ext cx="2383921" cy="6265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3382223-C052-4E1A-99CC-BA59EA7C5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4948" y="5077720"/>
                  <a:ext cx="2383921" cy="6265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824DD0-0D29-4257-9DB2-D9D18BC74252}"/>
                </a:ext>
              </a:extLst>
            </p:cNvPr>
            <p:cNvSpPr txBox="1"/>
            <p:nvPr/>
          </p:nvSpPr>
          <p:spPr>
            <a:xfrm>
              <a:off x="3181818" y="4773212"/>
              <a:ext cx="5874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Rearrange to popular formulation:</a:t>
              </a:r>
              <a:endPara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FF10AFA-1E90-48EE-93FF-BFC24D6A2E0D}"/>
              </a:ext>
            </a:extLst>
          </p:cNvPr>
          <p:cNvSpPr txBox="1"/>
          <p:nvPr/>
        </p:nvSpPr>
        <p:spPr>
          <a:xfrm>
            <a:off x="767258" y="-538207"/>
            <a:ext cx="9998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ebas Neue" panose="020B0606020202050201" pitchFamily="34" charset="0"/>
              </a:rPr>
              <a:t>Deriving the voltage divider equation</a:t>
            </a:r>
          </a:p>
        </p:txBody>
      </p:sp>
    </p:spTree>
    <p:extLst>
      <p:ext uri="{BB962C8B-B14F-4D97-AF65-F5344CB8AC3E}">
        <p14:creationId xmlns:p14="http://schemas.microsoft.com/office/powerpoint/2010/main" val="79740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3884260" y="1750935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2853942" y="2370377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3433839" y="2351327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3503108" y="2301174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345616" y="2144992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3535887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4476720" y="3214705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>
            <a:off x="3628773" y="2395195"/>
            <a:ext cx="939034" cy="938776"/>
            <a:chOff x="6970143" y="2130724"/>
            <a:chExt cx="939034" cy="93877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3433839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179445" y="3805699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3961103" y="3805699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063981" y="2535763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76200" cap="rnd">
            <a:solidFill>
              <a:srgbClr val="548235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/>
          <p:nvPr/>
        </p:nvCxnSpPr>
        <p:spPr>
          <a:xfrm rot="10800000">
            <a:off x="7890815" y="2983208"/>
            <a:ext cx="0" cy="665503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7754837" y="3768940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654050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8592070" y="2533056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75000"/>
                  </a:schemeClr>
                </a:solidFill>
                <a:latin typeface="Segoe Condensed" panose="020B0606040200020203" pitchFamily="34" charset="0"/>
              </a:defRPr>
            </a:lvl1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4626737" y="3363600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069474" y="3362136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036565" y="2098331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351971" y="2098331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7667377" y="2098331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7982783" y="2098331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298190" y="2098331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BFC54EE6-1312-4FA3-816B-BBE80D9FA196}"/>
              </a:ext>
            </a:extLst>
          </p:cNvPr>
          <p:cNvSpPr/>
          <p:nvPr/>
        </p:nvSpPr>
        <p:spPr>
          <a:xfrm>
            <a:off x="6996347" y="2637532"/>
            <a:ext cx="138131" cy="1381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E86E4EB8-93CD-4F0E-AE96-6E50C70DC3AB}"/>
              </a:ext>
            </a:extLst>
          </p:cNvPr>
          <p:cNvSpPr/>
          <p:nvPr/>
        </p:nvSpPr>
        <p:spPr>
          <a:xfrm>
            <a:off x="8647151" y="2637532"/>
            <a:ext cx="138131" cy="138131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2222393" y="4464606"/>
            <a:ext cx="77472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Regardless of wiper position, note that (</a:t>
            </a:r>
            <a:r>
              <a:rPr lang="en-US" sz="2800" b="1" dirty="0" err="1">
                <a:solidFill>
                  <a:schemeClr val="accent6">
                    <a:lumMod val="75000"/>
                  </a:schemeClr>
                </a:solidFill>
              </a:rPr>
              <a:t>R</a:t>
            </a:r>
            <a:r>
              <a:rPr lang="en-US" sz="2800" b="1" baseline="-25000" dirty="0" err="1">
                <a:solidFill>
                  <a:schemeClr val="accent6">
                    <a:lumMod val="75000"/>
                  </a:schemeClr>
                </a:solidFill>
              </a:rPr>
              <a:t>tot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) between Legs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and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3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is always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10k</a:t>
            </a:r>
            <a:r>
              <a:rPr lang="el-GR" sz="2800" b="1" dirty="0" err="1">
                <a:solidFill>
                  <a:schemeClr val="accent6">
                    <a:lumMod val="75000"/>
                  </a:schemeClr>
                </a:solidFill>
              </a:rPr>
              <a:t>Ω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(this is a 10k</a:t>
            </a:r>
            <a:r>
              <a:rPr lang="el-GR" sz="2800" dirty="0" err="1">
                <a:solidFill>
                  <a:schemeClr val="accent6">
                    <a:lumMod val="75000"/>
                  </a:schemeClr>
                </a:solidFill>
              </a:rPr>
              <a:t>Ω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 potentiometer)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BE7C2F8-7A6A-E042-965A-8F121CD41D8D}"/>
              </a:ext>
            </a:extLst>
          </p:cNvPr>
          <p:cNvGrpSpPr/>
          <p:nvPr/>
        </p:nvGrpSpPr>
        <p:grpSpPr>
          <a:xfrm>
            <a:off x="3720702" y="2870529"/>
            <a:ext cx="4995257" cy="1569318"/>
            <a:chOff x="3720702" y="2870529"/>
            <a:chExt cx="4995257" cy="156931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A10DEC6-1FD6-4F69-9C76-FAD182E6D6C4}"/>
                </a:ext>
              </a:extLst>
            </p:cNvPr>
            <p:cNvCxnSpPr>
              <a:cxnSpLocks/>
            </p:cNvCxnSpPr>
            <p:nvPr/>
          </p:nvCxnSpPr>
          <p:spPr>
            <a:xfrm>
              <a:off x="3720702" y="4111827"/>
              <a:ext cx="3202" cy="32802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8C9190A9-D6FB-4DBA-BE92-871B2479A99A}"/>
                </a:ext>
              </a:extLst>
            </p:cNvPr>
            <p:cNvCxnSpPr>
              <a:cxnSpLocks/>
            </p:cNvCxnSpPr>
            <p:nvPr/>
          </p:nvCxnSpPr>
          <p:spPr>
            <a:xfrm>
              <a:off x="4463853" y="4111827"/>
              <a:ext cx="3202" cy="328020"/>
            </a:xfrm>
            <a:prstGeom prst="lin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C4A2DF1-3700-40C4-85AB-0AE1F9439F10}"/>
                </a:ext>
              </a:extLst>
            </p:cNvPr>
            <p:cNvGrpSpPr/>
            <p:nvPr/>
          </p:nvGrpSpPr>
          <p:grpSpPr>
            <a:xfrm>
              <a:off x="7066020" y="2870529"/>
              <a:ext cx="1649939" cy="1569318"/>
              <a:chOff x="7066020" y="2870529"/>
              <a:chExt cx="1649939" cy="328020"/>
            </a:xfrm>
          </p:grpSpPr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B0804CD-5371-414C-845C-81A518B55B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6020" y="2870529"/>
                <a:ext cx="3202" cy="3280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7831DBA0-05F2-4AC4-9D25-196D86C210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12757" y="2870529"/>
                <a:ext cx="3202" cy="328020"/>
              </a:xfrm>
              <a:prstGeom prst="lin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9C1D202-633E-40EC-984C-8CA3C449A471}"/>
              </a:ext>
            </a:extLst>
          </p:cNvPr>
          <p:cNvCxnSpPr>
            <a:cxnSpLocks/>
          </p:cNvCxnSpPr>
          <p:nvPr/>
        </p:nvCxnSpPr>
        <p:spPr>
          <a:xfrm>
            <a:off x="4098290" y="3092237"/>
            <a:ext cx="0" cy="676656"/>
          </a:xfrm>
          <a:prstGeom prst="line">
            <a:avLst/>
          </a:pr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Arc 54">
            <a:extLst>
              <a:ext uri="{FF2B5EF4-FFF2-40B4-BE49-F238E27FC236}">
                <a16:creationId xmlns:a16="http://schemas.microsoft.com/office/drawing/2014/main" id="{43058223-DE7D-4D5F-AB02-308406D2814E}"/>
              </a:ext>
            </a:extLst>
          </p:cNvPr>
          <p:cNvSpPr/>
          <p:nvPr/>
        </p:nvSpPr>
        <p:spPr>
          <a:xfrm rot="13519502">
            <a:off x="3441776" y="2204938"/>
            <a:ext cx="1331230" cy="1326283"/>
          </a:xfrm>
          <a:prstGeom prst="arc">
            <a:avLst>
              <a:gd name="adj1" fmla="val 16200000"/>
              <a:gd name="adj2" fmla="val 21483"/>
            </a:avLst>
          </a:prstGeom>
          <a:noFill/>
          <a:ln w="698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c 76">
            <a:extLst>
              <a:ext uri="{FF2B5EF4-FFF2-40B4-BE49-F238E27FC236}">
                <a16:creationId xmlns:a16="http://schemas.microsoft.com/office/drawing/2014/main" id="{0ECB9B3A-15B3-40BF-AE5B-0A31AA63FAD3}"/>
              </a:ext>
            </a:extLst>
          </p:cNvPr>
          <p:cNvSpPr/>
          <p:nvPr/>
        </p:nvSpPr>
        <p:spPr>
          <a:xfrm rot="13519502">
            <a:off x="3441776" y="2204938"/>
            <a:ext cx="1331230" cy="1326283"/>
          </a:xfrm>
          <a:prstGeom prst="arc">
            <a:avLst>
              <a:gd name="adj1" fmla="val 21506993"/>
              <a:gd name="adj2" fmla="val 10429121"/>
            </a:avLst>
          </a:prstGeom>
          <a:noFill/>
          <a:ln w="698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20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53F054E4-F078-4C95-A97D-3BEDC762CE83}"/>
              </a:ext>
            </a:extLst>
          </p:cNvPr>
          <p:cNvGrpSpPr/>
          <p:nvPr/>
        </p:nvGrpSpPr>
        <p:grpSpPr>
          <a:xfrm>
            <a:off x="4453102" y="2096493"/>
            <a:ext cx="388861" cy="1457420"/>
            <a:chOff x="3884260" y="1750935"/>
            <a:chExt cx="388861" cy="1457420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D0EF60B-B148-4095-9E19-98A65321260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85041" y="2052362"/>
              <a:ext cx="9452" cy="115599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5864F46-FE89-427D-8171-C964B9D29F9E}"/>
                </a:ext>
              </a:extLst>
            </p:cNvPr>
            <p:cNvSpPr txBox="1"/>
            <p:nvPr/>
          </p:nvSpPr>
          <p:spPr>
            <a:xfrm>
              <a:off x="3884260" y="1750935"/>
              <a:ext cx="3888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A123B4-18AE-4B13-973E-91244EF33B82}"/>
              </a:ext>
            </a:extLst>
          </p:cNvPr>
          <p:cNvGrpSpPr/>
          <p:nvPr/>
        </p:nvGrpSpPr>
        <p:grpSpPr>
          <a:xfrm>
            <a:off x="3422784" y="2715935"/>
            <a:ext cx="1908757" cy="783490"/>
            <a:chOff x="2853942" y="2370377"/>
            <a:chExt cx="1908757" cy="783490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478219B-C680-4505-B0A6-5DAF48DE03B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96552" y="2568834"/>
              <a:ext cx="1466147" cy="58503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902A87A-2982-47FB-BD91-CB7A7CB866D8}"/>
                </a:ext>
              </a:extLst>
            </p:cNvPr>
            <p:cNvSpPr txBox="1"/>
            <p:nvPr/>
          </p:nvSpPr>
          <p:spPr>
            <a:xfrm>
              <a:off x="2853942" y="237037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FFC76A0-22B1-41FB-82E8-FEB21418C8CB}"/>
              </a:ext>
            </a:extLst>
          </p:cNvPr>
          <p:cNvGrpSpPr/>
          <p:nvPr/>
        </p:nvGrpSpPr>
        <p:grpSpPr>
          <a:xfrm>
            <a:off x="4002681" y="2696885"/>
            <a:ext cx="1856310" cy="827247"/>
            <a:chOff x="3433839" y="2351327"/>
            <a:chExt cx="1856310" cy="82724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2CBFF63-ACA4-4800-9DFC-055F13257B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33839" y="2527539"/>
              <a:ext cx="1439687" cy="65103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C910B8-710D-4FB5-B415-6DFFCA6AECD9}"/>
                </a:ext>
              </a:extLst>
            </p:cNvPr>
            <p:cNvSpPr txBox="1"/>
            <p:nvPr/>
          </p:nvSpPr>
          <p:spPr>
            <a:xfrm>
              <a:off x="4791060" y="2351327"/>
              <a:ext cx="499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F30F366A-40F1-4246-93B3-A55E333DE324}"/>
              </a:ext>
            </a:extLst>
          </p:cNvPr>
          <p:cNvSpPr/>
          <p:nvPr/>
        </p:nvSpPr>
        <p:spPr>
          <a:xfrm>
            <a:off x="4071950" y="2646732"/>
            <a:ext cx="1187450" cy="1187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lock Arc 8">
            <a:extLst>
              <a:ext uri="{FF2B5EF4-FFF2-40B4-BE49-F238E27FC236}">
                <a16:creationId xmlns:a16="http://schemas.microsoft.com/office/drawing/2014/main" id="{3E316B9F-BB9C-4585-BDF4-13AAC2F46EC5}"/>
              </a:ext>
            </a:extLst>
          </p:cNvPr>
          <p:cNvSpPr/>
          <p:nvPr/>
        </p:nvSpPr>
        <p:spPr>
          <a:xfrm rot="2556051">
            <a:off x="3914458" y="2490550"/>
            <a:ext cx="1505349" cy="1505349"/>
          </a:xfrm>
          <a:prstGeom prst="blockArc">
            <a:avLst>
              <a:gd name="adj1" fmla="val 5712898"/>
              <a:gd name="adj2" fmla="val 21469375"/>
              <a:gd name="adj3" fmla="val 13381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C16A184-FB13-4A58-BCE7-2F914DC896B2}"/>
              </a:ext>
            </a:extLst>
          </p:cNvPr>
          <p:cNvSpPr/>
          <p:nvPr/>
        </p:nvSpPr>
        <p:spPr>
          <a:xfrm>
            <a:off x="4094097" y="3560263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97B8882-DD25-43B8-A0C9-4D00E7E2D59E}"/>
              </a:ext>
            </a:extLst>
          </p:cNvPr>
          <p:cNvCxnSpPr>
            <a:cxnSpLocks/>
          </p:cNvCxnSpPr>
          <p:nvPr/>
        </p:nvCxnSpPr>
        <p:spPr>
          <a:xfrm>
            <a:off x="4667132" y="3437795"/>
            <a:ext cx="0" cy="676656"/>
          </a:xfrm>
          <a:prstGeom prst="line">
            <a:avLst/>
          </a:pr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2174FD-38EE-4542-98F5-C2645E97E9E1}"/>
              </a:ext>
            </a:extLst>
          </p:cNvPr>
          <p:cNvSpPr/>
          <p:nvPr/>
        </p:nvSpPr>
        <p:spPr>
          <a:xfrm flipH="1">
            <a:off x="5045562" y="3560263"/>
            <a:ext cx="207034" cy="560717"/>
          </a:xfrm>
          <a:custGeom>
            <a:avLst/>
            <a:gdLst>
              <a:gd name="connsiteX0" fmla="*/ 0 w 207034"/>
              <a:gd name="connsiteY0" fmla="*/ 0 h 560717"/>
              <a:gd name="connsiteX1" fmla="*/ 207034 w 207034"/>
              <a:gd name="connsiteY1" fmla="*/ 258792 h 560717"/>
              <a:gd name="connsiteX2" fmla="*/ 207034 w 207034"/>
              <a:gd name="connsiteY2" fmla="*/ 560717 h 560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34" h="560717">
                <a:moveTo>
                  <a:pt x="0" y="0"/>
                </a:moveTo>
                <a:lnTo>
                  <a:pt x="207034" y="258792"/>
                </a:lnTo>
                <a:lnTo>
                  <a:pt x="207034" y="560717"/>
                </a:lnTo>
              </a:path>
            </a:pathLst>
          </a:custGeom>
          <a:noFill/>
          <a:ln w="698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4C454B-6DE9-4EC0-90C2-74115AAE8FC8}"/>
              </a:ext>
            </a:extLst>
          </p:cNvPr>
          <p:cNvGrpSpPr/>
          <p:nvPr/>
        </p:nvGrpSpPr>
        <p:grpSpPr>
          <a:xfrm rot="2696582">
            <a:off x="4197615" y="2740753"/>
            <a:ext cx="939034" cy="938776"/>
            <a:chOff x="6970143" y="2130724"/>
            <a:chExt cx="939034" cy="93877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BE7CBFA-9BC1-401C-8B78-4B0E43007A55}"/>
                </a:ext>
              </a:extLst>
            </p:cNvPr>
            <p:cNvGrpSpPr/>
            <p:nvPr/>
          </p:nvGrpSpPr>
          <p:grpSpPr>
            <a:xfrm>
              <a:off x="6970143" y="2130724"/>
              <a:ext cx="709871" cy="709742"/>
              <a:chOff x="6970143" y="2130724"/>
              <a:chExt cx="709871" cy="709742"/>
            </a:xfrm>
          </p:grpSpPr>
          <p:sp>
            <p:nvSpPr>
              <p:cNvPr id="10" name="Circle: Hollow 9">
                <a:extLst>
                  <a:ext uri="{FF2B5EF4-FFF2-40B4-BE49-F238E27FC236}">
                    <a16:creationId xmlns:a16="http://schemas.microsoft.com/office/drawing/2014/main" id="{4A9FC938-03AA-45A9-8BD8-F16280733D03}"/>
                  </a:ext>
                </a:extLst>
              </p:cNvPr>
              <p:cNvSpPr/>
              <p:nvPr/>
            </p:nvSpPr>
            <p:spPr>
              <a:xfrm>
                <a:off x="7199306" y="2359758"/>
                <a:ext cx="480708" cy="480708"/>
              </a:xfrm>
              <a:prstGeom prst="donut">
                <a:avLst>
                  <a:gd name="adj" fmla="val 23335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36ABBE2-0497-47BB-BEC7-0515A75C9E22}"/>
                  </a:ext>
                </a:extLst>
              </p:cNvPr>
              <p:cNvCxnSpPr>
                <a:stCxn id="10" idx="1"/>
              </p:cNvCxnSpPr>
              <p:nvPr/>
            </p:nvCxnSpPr>
            <p:spPr>
              <a:xfrm flipH="1" flipV="1">
                <a:off x="6970143" y="2130724"/>
                <a:ext cx="299561" cy="299432"/>
              </a:xfrm>
              <a:prstGeom prst="line">
                <a:avLst/>
              </a:prstGeom>
              <a:ln w="85725" cap="rnd">
                <a:solidFill>
                  <a:srgbClr val="7F7F7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520777-9910-4823-8AB6-F4D18EA81C72}"/>
                </a:ext>
              </a:extLst>
            </p:cNvPr>
            <p:cNvCxnSpPr>
              <a:cxnSpLocks/>
            </p:cNvCxnSpPr>
            <p:nvPr/>
          </p:nvCxnSpPr>
          <p:spPr>
            <a:xfrm>
              <a:off x="7609616" y="2770068"/>
              <a:ext cx="299561" cy="299432"/>
            </a:xfrm>
            <a:prstGeom prst="line">
              <a:avLst/>
            </a:prstGeom>
            <a:ln w="85725" cap="rnd">
              <a:solidFill>
                <a:srgbClr val="7F7F7F">
                  <a:alpha val="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3ACEAF2A-9E57-4AE4-844C-24C28A8AB951}"/>
              </a:ext>
            </a:extLst>
          </p:cNvPr>
          <p:cNvSpPr txBox="1"/>
          <p:nvPr/>
        </p:nvSpPr>
        <p:spPr>
          <a:xfrm>
            <a:off x="4002681" y="4151257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6E8E380-12DA-4286-BA99-302A94D81BA6}"/>
              </a:ext>
            </a:extLst>
          </p:cNvPr>
          <p:cNvSpPr txBox="1"/>
          <p:nvPr/>
        </p:nvSpPr>
        <p:spPr>
          <a:xfrm>
            <a:off x="4748287" y="4151257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AB573AE-9212-4347-A591-3A2776F4EB82}"/>
              </a:ext>
            </a:extLst>
          </p:cNvPr>
          <p:cNvSpPr txBox="1"/>
          <p:nvPr/>
        </p:nvSpPr>
        <p:spPr>
          <a:xfrm>
            <a:off x="4529945" y="4151257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A10DEC6-1FD6-4F69-9C76-FAD182E6D6C4}"/>
              </a:ext>
            </a:extLst>
          </p:cNvPr>
          <p:cNvCxnSpPr>
            <a:cxnSpLocks/>
          </p:cNvCxnSpPr>
          <p:nvPr/>
        </p:nvCxnSpPr>
        <p:spPr>
          <a:xfrm>
            <a:off x="4662882" y="4457385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E037757-5205-4E5B-B2FF-3B79D7D04B66}"/>
              </a:ext>
            </a:extLst>
          </p:cNvPr>
          <p:cNvSpPr txBox="1"/>
          <p:nvPr/>
        </p:nvSpPr>
        <p:spPr>
          <a:xfrm>
            <a:off x="3982431" y="4785405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A0F58E-417D-468C-B011-29D411223657}"/>
              </a:ext>
            </a:extLst>
          </p:cNvPr>
          <p:cNvSpPr/>
          <p:nvPr/>
        </p:nvSpPr>
        <p:spPr>
          <a:xfrm rot="10800000">
            <a:off x="7632823" y="2881321"/>
            <a:ext cx="1653667" cy="338194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44450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B9DE81-BC08-4B13-9DFF-80B025ED2859}"/>
              </a:ext>
            </a:extLst>
          </p:cNvPr>
          <p:cNvCxnSpPr/>
          <p:nvPr/>
        </p:nvCxnSpPr>
        <p:spPr>
          <a:xfrm rot="10800000">
            <a:off x="8471699" y="3328766"/>
            <a:ext cx="0" cy="665503"/>
          </a:xfrm>
          <a:prstGeom prst="straightConnector1">
            <a:avLst/>
          </a:prstGeom>
          <a:noFill/>
          <a:ln w="44450" cap="rnd">
            <a:solidFill>
              <a:schemeClr val="tx1"/>
            </a:solidFill>
            <a:round/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2AD7E53-0E32-4618-BF19-C8F9861D105A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8468497" y="4457385"/>
            <a:ext cx="3202" cy="3280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76EDC17-4F77-4C60-BD07-C6C55037748C}"/>
              </a:ext>
            </a:extLst>
          </p:cNvPr>
          <p:cNvSpPr txBox="1"/>
          <p:nvPr/>
        </p:nvSpPr>
        <p:spPr>
          <a:xfrm>
            <a:off x="7797144" y="4785405"/>
            <a:ext cx="1349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dirty="0"/>
              <a:t>Wiper contact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B08E808-2382-4C20-B1E8-4152C98E749D}"/>
              </a:ext>
            </a:extLst>
          </p:cNvPr>
          <p:cNvSpPr txBox="1"/>
          <p:nvPr/>
        </p:nvSpPr>
        <p:spPr>
          <a:xfrm>
            <a:off x="8335721" y="4114498"/>
            <a:ext cx="2655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BF7CFBE-5D49-4E61-820F-5DD3162093C9}"/>
              </a:ext>
            </a:extLst>
          </p:cNvPr>
          <p:cNvSpPr txBox="1"/>
          <p:nvPr/>
        </p:nvSpPr>
        <p:spPr>
          <a:xfrm>
            <a:off x="7342085" y="3104245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FE92287-5DA8-4D3E-AE7A-6CABFE982B35}"/>
              </a:ext>
            </a:extLst>
          </p:cNvPr>
          <p:cNvSpPr txBox="1"/>
          <p:nvPr/>
        </p:nvSpPr>
        <p:spPr>
          <a:xfrm>
            <a:off x="9004414" y="3112055"/>
            <a:ext cx="596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0341CA-F089-4B54-8F29-C8524D1D4BD2}"/>
              </a:ext>
            </a:extLst>
          </p:cNvPr>
          <p:cNvSpPr txBox="1"/>
          <p:nvPr/>
        </p:nvSpPr>
        <p:spPr>
          <a:xfrm>
            <a:off x="5195579" y="3709158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10K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19DC12-6091-4C1B-B8EC-CE64260394D6}"/>
              </a:ext>
            </a:extLst>
          </p:cNvPr>
          <p:cNvSpPr txBox="1"/>
          <p:nvPr/>
        </p:nvSpPr>
        <p:spPr>
          <a:xfrm>
            <a:off x="3638316" y="3707694"/>
            <a:ext cx="49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0K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EC02A1-6921-4BC2-BA75-EBE184A1C543}"/>
              </a:ext>
            </a:extLst>
          </p:cNvPr>
          <p:cNvGrpSpPr/>
          <p:nvPr/>
        </p:nvGrpSpPr>
        <p:grpSpPr>
          <a:xfrm>
            <a:off x="7605407" y="2443889"/>
            <a:ext cx="457200" cy="356531"/>
            <a:chOff x="7036565" y="2098331"/>
            <a:chExt cx="457200" cy="35653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FC16F48-BF02-4E25-BEF5-7E614A37C8C1}"/>
                </a:ext>
              </a:extLst>
            </p:cNvPr>
            <p:cNvSpPr txBox="1"/>
            <p:nvPr/>
          </p:nvSpPr>
          <p:spPr>
            <a:xfrm>
              <a:off x="7036565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0K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F72F42D-2249-4586-86E4-8C073B97A81D}"/>
                </a:ext>
              </a:extLst>
            </p:cNvPr>
            <p:cNvCxnSpPr>
              <a:cxnSpLocks/>
            </p:cNvCxnSpPr>
            <p:nvPr/>
          </p:nvCxnSpPr>
          <p:spPr>
            <a:xfrm>
              <a:off x="7265165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C71EAC-C4BA-4B54-8865-92817119380D}"/>
              </a:ext>
            </a:extLst>
          </p:cNvPr>
          <p:cNvGrpSpPr/>
          <p:nvPr/>
        </p:nvGrpSpPr>
        <p:grpSpPr>
          <a:xfrm>
            <a:off x="7920813" y="2443889"/>
            <a:ext cx="457200" cy="356531"/>
            <a:chOff x="7351971" y="2098331"/>
            <a:chExt cx="457200" cy="356531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ED75816-1585-486C-892E-578B5F8590BA}"/>
                </a:ext>
              </a:extLst>
            </p:cNvPr>
            <p:cNvSpPr txBox="1"/>
            <p:nvPr/>
          </p:nvSpPr>
          <p:spPr>
            <a:xfrm>
              <a:off x="7351971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2.5K</a:t>
              </a:r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38FA7F0-4A85-4A37-83DD-C7A0051BB65C}"/>
                </a:ext>
              </a:extLst>
            </p:cNvPr>
            <p:cNvCxnSpPr>
              <a:cxnSpLocks/>
            </p:cNvCxnSpPr>
            <p:nvPr/>
          </p:nvCxnSpPr>
          <p:spPr>
            <a:xfrm>
              <a:off x="7580571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F0251731-F74B-4F12-A131-FAB0D4EE563B}"/>
              </a:ext>
            </a:extLst>
          </p:cNvPr>
          <p:cNvGrpSpPr/>
          <p:nvPr/>
        </p:nvGrpSpPr>
        <p:grpSpPr>
          <a:xfrm>
            <a:off x="8236219" y="2443889"/>
            <a:ext cx="457200" cy="356531"/>
            <a:chOff x="7667377" y="2098331"/>
            <a:chExt cx="457200" cy="3565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82E1DE6-9D66-4153-993B-5942FBE87528}"/>
                </a:ext>
              </a:extLst>
            </p:cNvPr>
            <p:cNvSpPr txBox="1"/>
            <p:nvPr/>
          </p:nvSpPr>
          <p:spPr>
            <a:xfrm>
              <a:off x="7667377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5K</a:t>
              </a:r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BAA086-510A-4AD4-9782-9504E85127E4}"/>
                </a:ext>
              </a:extLst>
            </p:cNvPr>
            <p:cNvCxnSpPr>
              <a:cxnSpLocks/>
            </p:cNvCxnSpPr>
            <p:nvPr/>
          </p:nvCxnSpPr>
          <p:spPr>
            <a:xfrm>
              <a:off x="7895977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EA4A3631-4DDB-42E6-AB1F-9F9A28ADA850}"/>
              </a:ext>
            </a:extLst>
          </p:cNvPr>
          <p:cNvGrpSpPr/>
          <p:nvPr/>
        </p:nvGrpSpPr>
        <p:grpSpPr>
          <a:xfrm>
            <a:off x="8551625" y="2443889"/>
            <a:ext cx="457200" cy="356531"/>
            <a:chOff x="7982783" y="2098331"/>
            <a:chExt cx="457200" cy="35653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64D1F6F-D1F3-42B9-9C58-27CDD53CE696}"/>
                </a:ext>
              </a:extLst>
            </p:cNvPr>
            <p:cNvSpPr txBox="1"/>
            <p:nvPr/>
          </p:nvSpPr>
          <p:spPr>
            <a:xfrm>
              <a:off x="7982783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7.5K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C81507-4E11-44B9-A516-CDF535523E0B}"/>
                </a:ext>
              </a:extLst>
            </p:cNvPr>
            <p:cNvCxnSpPr>
              <a:cxnSpLocks/>
            </p:cNvCxnSpPr>
            <p:nvPr/>
          </p:nvCxnSpPr>
          <p:spPr>
            <a:xfrm>
              <a:off x="8205538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0DCE1E3-1929-454A-AC6F-191C68D3E4B7}"/>
              </a:ext>
            </a:extLst>
          </p:cNvPr>
          <p:cNvGrpSpPr/>
          <p:nvPr/>
        </p:nvGrpSpPr>
        <p:grpSpPr>
          <a:xfrm>
            <a:off x="8867032" y="2443889"/>
            <a:ext cx="457200" cy="356531"/>
            <a:chOff x="8298190" y="2098331"/>
            <a:chExt cx="457200" cy="356531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934D6E4-92B0-445A-9DED-1337AA9C82D8}"/>
                </a:ext>
              </a:extLst>
            </p:cNvPr>
            <p:cNvSpPr txBox="1"/>
            <p:nvPr/>
          </p:nvSpPr>
          <p:spPr>
            <a:xfrm>
              <a:off x="8298190" y="2098331"/>
              <a:ext cx="457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Segoe Condensed" panose="020B0606040200020203" pitchFamily="34" charset="0"/>
                </a:rPr>
                <a:t>10K</a:t>
              </a: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BE1B3882-B87B-4161-AFFD-5B99140EC062}"/>
                </a:ext>
              </a:extLst>
            </p:cNvPr>
            <p:cNvCxnSpPr>
              <a:cxnSpLocks/>
            </p:cNvCxnSpPr>
            <p:nvPr/>
          </p:nvCxnSpPr>
          <p:spPr>
            <a:xfrm>
              <a:off x="8524623" y="2360509"/>
              <a:ext cx="0" cy="9435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BBC4F196-9278-4D4D-AFDC-D84750634BF6}"/>
              </a:ext>
            </a:extLst>
          </p:cNvPr>
          <p:cNvSpPr txBox="1"/>
          <p:nvPr/>
        </p:nvSpPr>
        <p:spPr>
          <a:xfrm>
            <a:off x="2420043" y="-1038091"/>
            <a:ext cx="83787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egoe Condensed" panose="020B0606040200020203" pitchFamily="34" charset="0"/>
              </a:rPr>
              <a:t>Now let’s see what happens when we hook up our potentiometer to 5V and GND to form a </a:t>
            </a:r>
            <a:r>
              <a:rPr lang="en-US" sz="2800" b="1" dirty="0">
                <a:latin typeface="Segoe Condensed" panose="020B0606040200020203" pitchFamily="34" charset="0"/>
              </a:rPr>
              <a:t>voltage divider</a:t>
            </a:r>
            <a:r>
              <a:rPr lang="en-US" sz="2800" dirty="0">
                <a:latin typeface="Segoe Condensed" panose="020B0606040200020203" pitchFamily="34" charset="0"/>
              </a:rPr>
              <a:t>. 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C749008-0282-4A2A-B922-B66039BDC20B}"/>
              </a:ext>
            </a:extLst>
          </p:cNvPr>
          <p:cNvGrpSpPr/>
          <p:nvPr/>
        </p:nvGrpSpPr>
        <p:grpSpPr>
          <a:xfrm>
            <a:off x="2917106" y="3218041"/>
            <a:ext cx="1406991" cy="886891"/>
            <a:chOff x="2348264" y="2872483"/>
            <a:chExt cx="1406991" cy="886891"/>
          </a:xfrm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67A30BC-99DF-4E34-9F97-9981CCFC6681}"/>
                </a:ext>
              </a:extLst>
            </p:cNvPr>
            <p:cNvSpPr/>
            <p:nvPr/>
          </p:nvSpPr>
          <p:spPr>
            <a:xfrm>
              <a:off x="2655905" y="3211308"/>
              <a:ext cx="1099350" cy="548066"/>
            </a:xfrm>
            <a:custGeom>
              <a:avLst/>
              <a:gdLst>
                <a:gd name="connsiteX0" fmla="*/ 330200 w 330200"/>
                <a:gd name="connsiteY0" fmla="*/ 317500 h 317500"/>
                <a:gd name="connsiteX1" fmla="*/ 0 w 330200"/>
                <a:gd name="connsiteY1" fmla="*/ 317500 h 317500"/>
                <a:gd name="connsiteX2" fmla="*/ 0 w 330200"/>
                <a:gd name="connsiteY2" fmla="*/ 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200" h="317500">
                  <a:moveTo>
                    <a:pt x="330200" y="317500"/>
                  </a:moveTo>
                  <a:lnTo>
                    <a:pt x="0" y="317500"/>
                  </a:lnTo>
                  <a:lnTo>
                    <a:pt x="0" y="0"/>
                  </a:lnTo>
                </a:path>
              </a:pathLst>
            </a:custGeom>
            <a:ln w="44450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7D8634A-0487-4BD8-BAEE-DB6298775195}"/>
                </a:ext>
              </a:extLst>
            </p:cNvPr>
            <p:cNvSpPr txBox="1"/>
            <p:nvPr/>
          </p:nvSpPr>
          <p:spPr>
            <a:xfrm>
              <a:off x="2348264" y="2872483"/>
              <a:ext cx="60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5V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681DB9E-1CC1-409E-A2A4-0A6CDC871698}"/>
              </a:ext>
            </a:extLst>
          </p:cNvPr>
          <p:cNvGrpSpPr/>
          <p:nvPr/>
        </p:nvGrpSpPr>
        <p:grpSpPr>
          <a:xfrm>
            <a:off x="5042680" y="4110103"/>
            <a:ext cx="1425427" cy="1135652"/>
            <a:chOff x="4491318" y="4531660"/>
            <a:chExt cx="1425427" cy="1135652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AE80D32D-71C3-447C-BF8A-D0047C63E3E4}"/>
                </a:ext>
              </a:extLst>
            </p:cNvPr>
            <p:cNvGrpSpPr/>
            <p:nvPr/>
          </p:nvGrpSpPr>
          <p:grpSpPr>
            <a:xfrm>
              <a:off x="5314637" y="4911919"/>
              <a:ext cx="602108" cy="755393"/>
              <a:chOff x="3794504" y="4168516"/>
              <a:chExt cx="602108" cy="755393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A7BCE070-3EF0-435D-A602-694B1CA0A970}"/>
                  </a:ext>
                </a:extLst>
              </p:cNvPr>
              <p:cNvGrpSpPr/>
              <p:nvPr/>
            </p:nvGrpSpPr>
            <p:grpSpPr>
              <a:xfrm>
                <a:off x="3850364" y="4168516"/>
                <a:ext cx="499080" cy="274658"/>
                <a:chOff x="7964424" y="466580"/>
                <a:chExt cx="673139" cy="370448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06E99104-DAE2-42A5-B6E4-9B41E0D8A0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64424" y="466580"/>
                  <a:ext cx="673139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8291189A-AB57-4585-B982-8898653C8C57}"/>
                    </a:ext>
                  </a:extLst>
                </p:cNvPr>
                <p:cNvCxnSpPr/>
                <p:nvPr/>
              </p:nvCxnSpPr>
              <p:spPr>
                <a:xfrm>
                  <a:off x="8065477" y="656492"/>
                  <a:ext cx="473612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46EF41F9-2CAD-41BF-BD35-C10D166A899D}"/>
                    </a:ext>
                  </a:extLst>
                </p:cNvPr>
                <p:cNvCxnSpPr/>
                <p:nvPr/>
              </p:nvCxnSpPr>
              <p:spPr>
                <a:xfrm>
                  <a:off x="8166295" y="837028"/>
                  <a:ext cx="264942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4243742-402F-44BE-9F56-1B1CE222F565}"/>
                  </a:ext>
                </a:extLst>
              </p:cNvPr>
              <p:cNvSpPr txBox="1"/>
              <p:nvPr/>
            </p:nvSpPr>
            <p:spPr>
              <a:xfrm>
                <a:off x="3794504" y="4554577"/>
                <a:ext cx="602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Segoe Condensed" panose="020B0606040200020203" pitchFamily="34" charset="0"/>
                  </a:rPr>
                  <a:t>GND</a:t>
                </a:r>
              </a:p>
            </p:txBody>
          </p:sp>
        </p:grpSp>
        <p:sp>
          <p:nvSpPr>
            <p:cNvPr id="85" name="Freeform 2">
              <a:extLst>
                <a:ext uri="{FF2B5EF4-FFF2-40B4-BE49-F238E27FC236}">
                  <a16:creationId xmlns:a16="http://schemas.microsoft.com/office/drawing/2014/main" id="{9AD1729F-2B60-4B22-BA12-BF4497F6A189}"/>
                </a:ext>
              </a:extLst>
            </p:cNvPr>
            <p:cNvSpPr/>
            <p:nvPr/>
          </p:nvSpPr>
          <p:spPr>
            <a:xfrm>
              <a:off x="4491318" y="4531660"/>
              <a:ext cx="1129553" cy="363070"/>
            </a:xfrm>
            <a:custGeom>
              <a:avLst/>
              <a:gdLst>
                <a:gd name="connsiteX0" fmla="*/ 0 w 1129553"/>
                <a:gd name="connsiteY0" fmla="*/ 0 h 753035"/>
                <a:gd name="connsiteX1" fmla="*/ 0 w 1129553"/>
                <a:gd name="connsiteY1" fmla="*/ 389965 h 753035"/>
                <a:gd name="connsiteX2" fmla="*/ 1129553 w 1129553"/>
                <a:gd name="connsiteY2" fmla="*/ 389965 h 753035"/>
                <a:gd name="connsiteX3" fmla="*/ 1129553 w 1129553"/>
                <a:gd name="connsiteY3" fmla="*/ 753035 h 753035"/>
                <a:gd name="connsiteX0" fmla="*/ 0 w 1129553"/>
                <a:gd name="connsiteY0" fmla="*/ 0 h 363070"/>
                <a:gd name="connsiteX1" fmla="*/ 1129553 w 1129553"/>
                <a:gd name="connsiteY1" fmla="*/ 0 h 363070"/>
                <a:gd name="connsiteX2" fmla="*/ 1129553 w 1129553"/>
                <a:gd name="connsiteY2" fmla="*/ 363070 h 363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553" h="363070">
                  <a:moveTo>
                    <a:pt x="0" y="0"/>
                  </a:moveTo>
                  <a:lnTo>
                    <a:pt x="1129553" y="0"/>
                  </a:lnTo>
                  <a:lnTo>
                    <a:pt x="1129553" y="363070"/>
                  </a:lnTo>
                </a:path>
              </a:pathLst>
            </a:custGeom>
            <a:ln w="44450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F2BFCEBB-4831-4AA6-9E02-388434559531}"/>
              </a:ext>
            </a:extLst>
          </p:cNvPr>
          <p:cNvGrpSpPr/>
          <p:nvPr/>
        </p:nvGrpSpPr>
        <p:grpSpPr>
          <a:xfrm>
            <a:off x="6521512" y="2850773"/>
            <a:ext cx="1119023" cy="369332"/>
            <a:chOff x="2644163" y="3551393"/>
            <a:chExt cx="1119023" cy="369332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413D12C3-BD1F-40EB-9833-17014B95EED1}"/>
                </a:ext>
              </a:extLst>
            </p:cNvPr>
            <p:cNvSpPr/>
            <p:nvPr/>
          </p:nvSpPr>
          <p:spPr>
            <a:xfrm flipV="1">
              <a:off x="3073566" y="3694606"/>
              <a:ext cx="689620" cy="53301"/>
            </a:xfrm>
            <a:custGeom>
              <a:avLst/>
              <a:gdLst>
                <a:gd name="connsiteX0" fmla="*/ 330200 w 330200"/>
                <a:gd name="connsiteY0" fmla="*/ 317500 h 317500"/>
                <a:gd name="connsiteX1" fmla="*/ 0 w 330200"/>
                <a:gd name="connsiteY1" fmla="*/ 317500 h 317500"/>
                <a:gd name="connsiteX2" fmla="*/ 0 w 330200"/>
                <a:gd name="connsiteY2" fmla="*/ 0 h 317500"/>
                <a:gd name="connsiteX0" fmla="*/ 330200 w 330200"/>
                <a:gd name="connsiteY0" fmla="*/ 0 h 0"/>
                <a:gd name="connsiteX1" fmla="*/ 0 w 3302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>
                  <a:moveTo>
                    <a:pt x="330200" y="0"/>
                  </a:moveTo>
                  <a:lnTo>
                    <a:pt x="0" y="0"/>
                  </a:lnTo>
                </a:path>
              </a:pathLst>
            </a:custGeom>
            <a:ln w="44450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FD99AE8-E4E2-45C4-9FDE-DFE93B7B1E62}"/>
                </a:ext>
              </a:extLst>
            </p:cNvPr>
            <p:cNvSpPr txBox="1"/>
            <p:nvPr/>
          </p:nvSpPr>
          <p:spPr>
            <a:xfrm>
              <a:off x="2644163" y="3551393"/>
              <a:ext cx="6021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5V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D7FBED4-9F73-4BD1-A0EE-8D84091087D4}"/>
              </a:ext>
            </a:extLst>
          </p:cNvPr>
          <p:cNvGrpSpPr/>
          <p:nvPr/>
        </p:nvGrpSpPr>
        <p:grpSpPr>
          <a:xfrm>
            <a:off x="9293536" y="2805236"/>
            <a:ext cx="1557296" cy="499080"/>
            <a:chOff x="8724694" y="2459678"/>
            <a:chExt cx="1557296" cy="499080"/>
          </a:xfrm>
        </p:grpSpPr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ECBF57CA-E5E5-483E-A505-04F36D793ACB}"/>
                </a:ext>
              </a:extLst>
            </p:cNvPr>
            <p:cNvGrpSpPr/>
            <p:nvPr/>
          </p:nvGrpSpPr>
          <p:grpSpPr>
            <a:xfrm rot="16200000">
              <a:off x="9596559" y="2273327"/>
              <a:ext cx="499080" cy="871782"/>
              <a:chOff x="3850364" y="4168516"/>
              <a:chExt cx="499080" cy="871782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2CFFB58-A732-45B7-90CD-481B20512B6E}"/>
                  </a:ext>
                </a:extLst>
              </p:cNvPr>
              <p:cNvGrpSpPr/>
              <p:nvPr/>
            </p:nvGrpSpPr>
            <p:grpSpPr>
              <a:xfrm>
                <a:off x="3850364" y="4168516"/>
                <a:ext cx="499080" cy="274658"/>
                <a:chOff x="7964424" y="466580"/>
                <a:chExt cx="673139" cy="370448"/>
              </a:xfrm>
            </p:grpSpPr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162F9861-034E-417A-B79D-A640D1F00E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64424" y="466580"/>
                  <a:ext cx="673139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EFDFDFC2-A4D9-4264-AFE8-142DC24C3A53}"/>
                    </a:ext>
                  </a:extLst>
                </p:cNvPr>
                <p:cNvCxnSpPr/>
                <p:nvPr/>
              </p:nvCxnSpPr>
              <p:spPr>
                <a:xfrm>
                  <a:off x="8065480" y="656492"/>
                  <a:ext cx="473612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7BC66BD0-4B03-467B-8DD2-A44CCAA31DCD}"/>
                    </a:ext>
                  </a:extLst>
                </p:cNvPr>
                <p:cNvCxnSpPr/>
                <p:nvPr/>
              </p:nvCxnSpPr>
              <p:spPr>
                <a:xfrm>
                  <a:off x="8166295" y="837028"/>
                  <a:ext cx="264942" cy="0"/>
                </a:xfrm>
                <a:prstGeom prst="line">
                  <a:avLst/>
                </a:prstGeom>
                <a:ln w="44450" cap="rnd">
                  <a:solidFill>
                    <a:schemeClr val="tx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FBE1F824-0640-47FE-B3C3-22C1DB087A26}"/>
                  </a:ext>
                </a:extLst>
              </p:cNvPr>
              <p:cNvSpPr txBox="1"/>
              <p:nvPr/>
            </p:nvSpPr>
            <p:spPr>
              <a:xfrm rot="5400000">
                <a:off x="3794504" y="4554578"/>
                <a:ext cx="6021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Segoe Condensed" panose="020B0606040200020203" pitchFamily="34" charset="0"/>
                  </a:rPr>
                  <a:t>GND</a:t>
                </a:r>
              </a:p>
            </p:txBody>
          </p:sp>
        </p:grpSp>
        <p:sp>
          <p:nvSpPr>
            <p:cNvPr id="96" name="Freeform 2">
              <a:extLst>
                <a:ext uri="{FF2B5EF4-FFF2-40B4-BE49-F238E27FC236}">
                  <a16:creationId xmlns:a16="http://schemas.microsoft.com/office/drawing/2014/main" id="{40D32D8A-18DE-48AA-B3AB-FF6DCE686E2C}"/>
                </a:ext>
              </a:extLst>
            </p:cNvPr>
            <p:cNvSpPr/>
            <p:nvPr/>
          </p:nvSpPr>
          <p:spPr>
            <a:xfrm flipV="1">
              <a:off x="8724694" y="2659141"/>
              <a:ext cx="683358" cy="45719"/>
            </a:xfrm>
            <a:custGeom>
              <a:avLst/>
              <a:gdLst>
                <a:gd name="connsiteX0" fmla="*/ 0 w 1129553"/>
                <a:gd name="connsiteY0" fmla="*/ 0 h 753035"/>
                <a:gd name="connsiteX1" fmla="*/ 0 w 1129553"/>
                <a:gd name="connsiteY1" fmla="*/ 389965 h 753035"/>
                <a:gd name="connsiteX2" fmla="*/ 1129553 w 1129553"/>
                <a:gd name="connsiteY2" fmla="*/ 389965 h 753035"/>
                <a:gd name="connsiteX3" fmla="*/ 1129553 w 1129553"/>
                <a:gd name="connsiteY3" fmla="*/ 753035 h 753035"/>
                <a:gd name="connsiteX0" fmla="*/ 0 w 1129553"/>
                <a:gd name="connsiteY0" fmla="*/ 0 h 363070"/>
                <a:gd name="connsiteX1" fmla="*/ 1129553 w 1129553"/>
                <a:gd name="connsiteY1" fmla="*/ 0 h 363070"/>
                <a:gd name="connsiteX2" fmla="*/ 1129553 w 1129553"/>
                <a:gd name="connsiteY2" fmla="*/ 363070 h 363070"/>
                <a:gd name="connsiteX0" fmla="*/ 0 w 1129553"/>
                <a:gd name="connsiteY0" fmla="*/ 0 h 0"/>
                <a:gd name="connsiteX1" fmla="*/ 1129553 w 11295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553">
                  <a:moveTo>
                    <a:pt x="0" y="0"/>
                  </a:moveTo>
                  <a:lnTo>
                    <a:pt x="1129553" y="0"/>
                  </a:lnTo>
                </a:path>
              </a:pathLst>
            </a:custGeom>
            <a:ln w="44450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DBCA71AD-A60F-4A86-95CB-B45438374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64" y="2187743"/>
            <a:ext cx="838200" cy="264795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12E501EC-92D4-495C-B117-1C62397D0EC2}"/>
              </a:ext>
            </a:extLst>
          </p:cNvPr>
          <p:cNvSpPr/>
          <p:nvPr/>
        </p:nvSpPr>
        <p:spPr>
          <a:xfrm>
            <a:off x="-1303031" y="2406044"/>
            <a:ext cx="418407" cy="75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bject 2">
            <a:extLst>
              <a:ext uri="{FF2B5EF4-FFF2-40B4-BE49-F238E27FC236}">
                <a16:creationId xmlns:a16="http://schemas.microsoft.com/office/drawing/2014/main" id="{F815DEA1-9C89-4017-973D-D6A4C4141FAF}"/>
              </a:ext>
            </a:extLst>
          </p:cNvPr>
          <p:cNvSpPr/>
          <p:nvPr/>
        </p:nvSpPr>
        <p:spPr>
          <a:xfrm>
            <a:off x="-1280913" y="2226561"/>
            <a:ext cx="232166" cy="1160829"/>
          </a:xfrm>
          <a:custGeom>
            <a:avLst/>
            <a:gdLst/>
            <a:ahLst/>
            <a:cxnLst/>
            <a:rect l="l" t="t" r="r" b="b"/>
            <a:pathLst>
              <a:path w="328929" h="1644650">
                <a:moveTo>
                  <a:pt x="164405" y="0"/>
                </a:moveTo>
                <a:lnTo>
                  <a:pt x="164405" y="287805"/>
                </a:lnTo>
                <a:lnTo>
                  <a:pt x="328861" y="374128"/>
                </a:lnTo>
                <a:lnTo>
                  <a:pt x="0" y="546776"/>
                </a:lnTo>
                <a:lnTo>
                  <a:pt x="328861" y="719474"/>
                </a:lnTo>
                <a:lnTo>
                  <a:pt x="0" y="892121"/>
                </a:lnTo>
                <a:lnTo>
                  <a:pt x="328861" y="1064769"/>
                </a:lnTo>
                <a:lnTo>
                  <a:pt x="0" y="1237467"/>
                </a:lnTo>
                <a:lnTo>
                  <a:pt x="164405" y="1323791"/>
                </a:lnTo>
                <a:lnTo>
                  <a:pt x="164405" y="1644509"/>
                </a:lnTo>
              </a:path>
            </a:pathLst>
          </a:custGeom>
          <a:ln w="40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C4269DC-3F79-494E-8A49-6AB33AB0D006}"/>
              </a:ext>
            </a:extLst>
          </p:cNvPr>
          <p:cNvSpPr txBox="1"/>
          <p:nvPr/>
        </p:nvSpPr>
        <p:spPr>
          <a:xfrm>
            <a:off x="-1714585" y="2635685"/>
            <a:ext cx="41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swald Light" pitchFamily="2" charset="0"/>
              </a:rPr>
              <a:t>R1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EAC6507-96C9-410C-B3B4-9A4CF96526D5}"/>
              </a:ext>
            </a:extLst>
          </p:cNvPr>
          <p:cNvGrpSpPr/>
          <p:nvPr/>
        </p:nvGrpSpPr>
        <p:grpSpPr>
          <a:xfrm>
            <a:off x="-1490387" y="4551046"/>
            <a:ext cx="661500" cy="1008282"/>
            <a:chOff x="8304742" y="1892028"/>
            <a:chExt cx="661500" cy="1008282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1793A2A-DE86-494A-BC89-4E9ED6B25CDA}"/>
                </a:ext>
              </a:extLst>
            </p:cNvPr>
            <p:cNvSpPr txBox="1"/>
            <p:nvPr/>
          </p:nvSpPr>
          <p:spPr>
            <a:xfrm>
              <a:off x="8304742" y="2500200"/>
              <a:ext cx="661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GND</a:t>
              </a:r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04DF235-E138-40D5-872A-F78B834B6249}"/>
                </a:ext>
              </a:extLst>
            </p:cNvPr>
            <p:cNvGrpSpPr/>
            <p:nvPr/>
          </p:nvGrpSpPr>
          <p:grpSpPr>
            <a:xfrm>
              <a:off x="8406892" y="1892028"/>
              <a:ext cx="457200" cy="545805"/>
              <a:chOff x="8777094" y="4751482"/>
              <a:chExt cx="457200" cy="545805"/>
            </a:xfrm>
          </p:grpSpPr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D1DC3E57-7973-4840-9448-C8F00C6331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5694" y="4751482"/>
                <a:ext cx="0" cy="365760"/>
              </a:xfrm>
              <a:prstGeom prst="line">
                <a:avLst/>
              </a:prstGeom>
              <a:ln w="4064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E2D31749-37B0-4200-ABEC-E0750FB5AD8A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4901460"/>
                <a:ext cx="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0E3ABAE-9BB8-45C7-9C9F-192C7945EFD9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049125"/>
                <a:ext cx="0" cy="3200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ED026B7A-454E-4124-9DFF-2335C3023B9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228707"/>
                <a:ext cx="0" cy="1371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897E5AF4-D9F0-4D67-B6C1-45A2B89ADCCA}"/>
              </a:ext>
            </a:extLst>
          </p:cNvPr>
          <p:cNvGrpSpPr/>
          <p:nvPr/>
        </p:nvGrpSpPr>
        <p:grpSpPr>
          <a:xfrm>
            <a:off x="-1450737" y="1416690"/>
            <a:ext cx="568411" cy="803462"/>
            <a:chOff x="5443562" y="1448493"/>
            <a:chExt cx="568411" cy="803462"/>
          </a:xfrm>
        </p:grpSpPr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C235EDD4-063E-47CC-B386-336A9CED1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7768" y="1846656"/>
              <a:ext cx="0" cy="405299"/>
            </a:xfrm>
            <a:prstGeom prst="straightConnector1">
              <a:avLst/>
            </a:prstGeom>
            <a:ln w="40640">
              <a:solidFill>
                <a:schemeClr val="tx1"/>
              </a:solidFill>
              <a:headEnd type="oval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E2471EC-27C7-4B09-A338-97B54785B9B7}"/>
                </a:ext>
              </a:extLst>
            </p:cNvPr>
            <p:cNvSpPr txBox="1"/>
            <p:nvPr/>
          </p:nvSpPr>
          <p:spPr>
            <a:xfrm>
              <a:off x="5443562" y="1448493"/>
              <a:ext cx="5684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Vcc</a:t>
              </a: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0EDDA03-EA41-495A-B127-ADFFF3E0973D}"/>
              </a:ext>
            </a:extLst>
          </p:cNvPr>
          <p:cNvSpPr/>
          <p:nvPr/>
        </p:nvSpPr>
        <p:spPr>
          <a:xfrm>
            <a:off x="-1303031" y="3545216"/>
            <a:ext cx="418407" cy="75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bject 2">
            <a:extLst>
              <a:ext uri="{FF2B5EF4-FFF2-40B4-BE49-F238E27FC236}">
                <a16:creationId xmlns:a16="http://schemas.microsoft.com/office/drawing/2014/main" id="{8C477C45-CE26-428E-A007-6862C6E42820}"/>
              </a:ext>
            </a:extLst>
          </p:cNvPr>
          <p:cNvSpPr/>
          <p:nvPr/>
        </p:nvSpPr>
        <p:spPr>
          <a:xfrm>
            <a:off x="-1280913" y="3365733"/>
            <a:ext cx="232166" cy="1160829"/>
          </a:xfrm>
          <a:custGeom>
            <a:avLst/>
            <a:gdLst/>
            <a:ahLst/>
            <a:cxnLst/>
            <a:rect l="l" t="t" r="r" b="b"/>
            <a:pathLst>
              <a:path w="328929" h="1644650">
                <a:moveTo>
                  <a:pt x="164405" y="0"/>
                </a:moveTo>
                <a:lnTo>
                  <a:pt x="164405" y="287805"/>
                </a:lnTo>
                <a:lnTo>
                  <a:pt x="328861" y="374128"/>
                </a:lnTo>
                <a:lnTo>
                  <a:pt x="0" y="546776"/>
                </a:lnTo>
                <a:lnTo>
                  <a:pt x="328861" y="719474"/>
                </a:lnTo>
                <a:lnTo>
                  <a:pt x="0" y="892121"/>
                </a:lnTo>
                <a:lnTo>
                  <a:pt x="328861" y="1064769"/>
                </a:lnTo>
                <a:lnTo>
                  <a:pt x="0" y="1237467"/>
                </a:lnTo>
                <a:lnTo>
                  <a:pt x="164405" y="1323791"/>
                </a:lnTo>
                <a:lnTo>
                  <a:pt x="164405" y="1644509"/>
                </a:lnTo>
              </a:path>
            </a:pathLst>
          </a:custGeom>
          <a:ln w="40547">
            <a:solidFill>
              <a:srgbClr val="000000"/>
            </a:solidFill>
            <a:headEnd type="oval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BD7F1A8-215C-435F-B381-60A880210855}"/>
              </a:ext>
            </a:extLst>
          </p:cNvPr>
          <p:cNvSpPr txBox="1"/>
          <p:nvPr/>
        </p:nvSpPr>
        <p:spPr>
          <a:xfrm>
            <a:off x="-1722632" y="3774857"/>
            <a:ext cx="4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swald Light" pitchFamily="2" charset="0"/>
              </a:rPr>
              <a:t>R2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013C2FC-1FE1-4D11-B727-292B41AC2504}"/>
              </a:ext>
            </a:extLst>
          </p:cNvPr>
          <p:cNvSpPr txBox="1"/>
          <p:nvPr/>
        </p:nvSpPr>
        <p:spPr>
          <a:xfrm>
            <a:off x="-1110613" y="3128151"/>
            <a:ext cx="615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F57B3B8-60EB-4432-BBE7-FEDC7CDA206C}"/>
              </a:ext>
            </a:extLst>
          </p:cNvPr>
          <p:cNvSpPr txBox="1"/>
          <p:nvPr/>
        </p:nvSpPr>
        <p:spPr>
          <a:xfrm>
            <a:off x="-1110613" y="1994149"/>
            <a:ext cx="541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67E89E9-7615-4469-A483-91750D804164}"/>
              </a:ext>
            </a:extLst>
          </p:cNvPr>
          <p:cNvSpPr txBox="1"/>
          <p:nvPr/>
        </p:nvSpPr>
        <p:spPr>
          <a:xfrm>
            <a:off x="2639748" y="3422840"/>
            <a:ext cx="541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9942C9FA-0B01-41A4-94EB-7776DF68F14D}"/>
              </a:ext>
            </a:extLst>
          </p:cNvPr>
          <p:cNvSpPr txBox="1"/>
          <p:nvPr/>
        </p:nvSpPr>
        <p:spPr>
          <a:xfrm>
            <a:off x="6742303" y="3180984"/>
            <a:ext cx="541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E0D0681-BB24-44B0-8496-42AD5A2AA073}"/>
              </a:ext>
            </a:extLst>
          </p:cNvPr>
          <p:cNvSpPr txBox="1"/>
          <p:nvPr/>
        </p:nvSpPr>
        <p:spPr>
          <a:xfrm>
            <a:off x="4647532" y="4435583"/>
            <a:ext cx="615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6D136A0-7F5B-4B9B-9576-64B0099A6AB5}"/>
              </a:ext>
            </a:extLst>
          </p:cNvPr>
          <p:cNvSpPr txBox="1"/>
          <p:nvPr/>
        </p:nvSpPr>
        <p:spPr>
          <a:xfrm>
            <a:off x="8498637" y="3714341"/>
            <a:ext cx="615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EE88759-ADFF-4A9F-9E0D-6000F869DEF5}"/>
              </a:ext>
            </a:extLst>
          </p:cNvPr>
          <p:cNvSpPr txBox="1"/>
          <p:nvPr/>
        </p:nvSpPr>
        <p:spPr>
          <a:xfrm>
            <a:off x="1072564" y="1301725"/>
            <a:ext cx="9778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Example: hooking up a potentiometer to 5V and GND</a:t>
            </a:r>
          </a:p>
        </p:txBody>
      </p:sp>
    </p:spTree>
    <p:extLst>
      <p:ext uri="{BB962C8B-B14F-4D97-AF65-F5344CB8AC3E}">
        <p14:creationId xmlns:p14="http://schemas.microsoft.com/office/powerpoint/2010/main" val="268035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DE540EF-0B4E-43D8-A6C1-3C0CBCA42227}"/>
              </a:ext>
            </a:extLst>
          </p:cNvPr>
          <p:cNvGrpSpPr/>
          <p:nvPr/>
        </p:nvGrpSpPr>
        <p:grpSpPr>
          <a:xfrm>
            <a:off x="1393529" y="1602969"/>
            <a:ext cx="9245802" cy="3181682"/>
            <a:chOff x="1393529" y="1602969"/>
            <a:chExt cx="8314754" cy="28612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66DD594-2323-4D0F-AEFA-782D2DE89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3529" y="1602969"/>
              <a:ext cx="4087554" cy="286128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7220BAA-4EE0-4A71-924F-2798E6FFE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6762" y="2184780"/>
              <a:ext cx="3711521" cy="1818378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04D3F73-9699-4D2C-B0EE-28F7327A25B9}"/>
              </a:ext>
            </a:extLst>
          </p:cNvPr>
          <p:cNvSpPr txBox="1"/>
          <p:nvPr/>
        </p:nvSpPr>
        <p:spPr>
          <a:xfrm>
            <a:off x="1887278" y="1275223"/>
            <a:ext cx="8575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Hooking up a potentiometer as a two-terminal variable resistor</a:t>
            </a:r>
          </a:p>
        </p:txBody>
      </p:sp>
    </p:spTree>
    <p:extLst>
      <p:ext uri="{BB962C8B-B14F-4D97-AF65-F5344CB8AC3E}">
        <p14:creationId xmlns:p14="http://schemas.microsoft.com/office/powerpoint/2010/main" val="1592241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E12E83-8848-4FCF-8141-25047515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17" y="1895905"/>
            <a:ext cx="5121620" cy="26088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BAF70D-9DEB-4FBA-BF05-647ACF162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165" y="1745714"/>
            <a:ext cx="4274474" cy="27224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D4B91C-E5E1-457D-BE53-6B4E7A28D5B4}"/>
              </a:ext>
            </a:extLst>
          </p:cNvPr>
          <p:cNvSpPr txBox="1"/>
          <p:nvPr/>
        </p:nvSpPr>
        <p:spPr>
          <a:xfrm>
            <a:off x="1179444" y="1027848"/>
            <a:ext cx="9282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Breadboarding potentiometer as a two-terminal variable resistor</a:t>
            </a:r>
          </a:p>
        </p:txBody>
      </p:sp>
    </p:spTree>
    <p:extLst>
      <p:ext uri="{BB962C8B-B14F-4D97-AF65-F5344CB8AC3E}">
        <p14:creationId xmlns:p14="http://schemas.microsoft.com/office/powerpoint/2010/main" val="36226344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68C076-3737-4554-B83A-7473FADEA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44" y="1435652"/>
            <a:ext cx="4807493" cy="3692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DCB99F-958F-4A3F-86C4-4FFC0BE9F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640" y="2420730"/>
            <a:ext cx="4516178" cy="3009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23D892-5BF7-4B89-90F8-A51FA4FA31E3}"/>
              </a:ext>
            </a:extLst>
          </p:cNvPr>
          <p:cNvSpPr txBox="1"/>
          <p:nvPr/>
        </p:nvSpPr>
        <p:spPr>
          <a:xfrm>
            <a:off x="1887278" y="833487"/>
            <a:ext cx="8575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Force-sensitive resistor LED Circuit</a:t>
            </a:r>
          </a:p>
        </p:txBody>
      </p:sp>
    </p:spTree>
    <p:extLst>
      <p:ext uri="{BB962C8B-B14F-4D97-AF65-F5344CB8AC3E}">
        <p14:creationId xmlns:p14="http://schemas.microsoft.com/office/powerpoint/2010/main" val="4355966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68C076-3737-4554-B83A-7473FADEA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44" y="1435652"/>
            <a:ext cx="4807493" cy="36929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DCB99F-958F-4A3F-86C4-4FFC0BE9F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640" y="2420730"/>
            <a:ext cx="4516178" cy="30094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23D892-5BF7-4B89-90F8-A51FA4FA31E3}"/>
              </a:ext>
            </a:extLst>
          </p:cNvPr>
          <p:cNvSpPr txBox="1"/>
          <p:nvPr/>
        </p:nvSpPr>
        <p:spPr>
          <a:xfrm>
            <a:off x="1887278" y="833487"/>
            <a:ext cx="8575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Force-sensitive resistor LED Circuit</a:t>
            </a:r>
          </a:p>
        </p:txBody>
      </p:sp>
    </p:spTree>
    <p:extLst>
      <p:ext uri="{BB962C8B-B14F-4D97-AF65-F5344CB8AC3E}">
        <p14:creationId xmlns:p14="http://schemas.microsoft.com/office/powerpoint/2010/main" val="2103672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64B4E2-478C-4F25-92A9-392C1642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009" y="2077939"/>
            <a:ext cx="4819373" cy="24021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651CE3-0EAD-4E51-9AF9-4C8829A47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477" y="1899479"/>
            <a:ext cx="4348806" cy="28514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D461D3-2076-4EFD-A38A-47600ED788F7}"/>
              </a:ext>
            </a:extLst>
          </p:cNvPr>
          <p:cNvSpPr txBox="1"/>
          <p:nvPr/>
        </p:nvSpPr>
        <p:spPr>
          <a:xfrm>
            <a:off x="746540" y="1408061"/>
            <a:ext cx="9439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Light-dependent resistor (photocell) circuit</a:t>
            </a:r>
          </a:p>
        </p:txBody>
      </p:sp>
    </p:spTree>
    <p:extLst>
      <p:ext uri="{BB962C8B-B14F-4D97-AF65-F5344CB8AC3E}">
        <p14:creationId xmlns:p14="http://schemas.microsoft.com/office/powerpoint/2010/main" val="1072122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3D98094E-5168-447F-96E0-A8DB748D6F9B}"/>
              </a:ext>
            </a:extLst>
          </p:cNvPr>
          <p:cNvSpPr/>
          <p:nvPr/>
        </p:nvSpPr>
        <p:spPr>
          <a:xfrm>
            <a:off x="-37214" y="-573320"/>
            <a:ext cx="12229214" cy="25597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AD348B-5198-4ABE-9F4A-5DD6B3DBB876}"/>
              </a:ext>
            </a:extLst>
          </p:cNvPr>
          <p:cNvSpPr/>
          <p:nvPr/>
        </p:nvSpPr>
        <p:spPr>
          <a:xfrm>
            <a:off x="1179706" y="1984545"/>
            <a:ext cx="418407" cy="75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F1CB007-9D72-4AB9-AF79-916103A4F30D}"/>
              </a:ext>
            </a:extLst>
          </p:cNvPr>
          <p:cNvSpPr/>
          <p:nvPr/>
        </p:nvSpPr>
        <p:spPr>
          <a:xfrm>
            <a:off x="1201824" y="1805062"/>
            <a:ext cx="232166" cy="1160829"/>
          </a:xfrm>
          <a:custGeom>
            <a:avLst/>
            <a:gdLst/>
            <a:ahLst/>
            <a:cxnLst/>
            <a:rect l="l" t="t" r="r" b="b"/>
            <a:pathLst>
              <a:path w="328929" h="1644650">
                <a:moveTo>
                  <a:pt x="164405" y="0"/>
                </a:moveTo>
                <a:lnTo>
                  <a:pt x="164405" y="287805"/>
                </a:lnTo>
                <a:lnTo>
                  <a:pt x="328861" y="374128"/>
                </a:lnTo>
                <a:lnTo>
                  <a:pt x="0" y="546776"/>
                </a:lnTo>
                <a:lnTo>
                  <a:pt x="328861" y="719474"/>
                </a:lnTo>
                <a:lnTo>
                  <a:pt x="0" y="892121"/>
                </a:lnTo>
                <a:lnTo>
                  <a:pt x="328861" y="1064769"/>
                </a:lnTo>
                <a:lnTo>
                  <a:pt x="0" y="1237467"/>
                </a:lnTo>
                <a:lnTo>
                  <a:pt x="164405" y="1323791"/>
                </a:lnTo>
                <a:lnTo>
                  <a:pt x="164405" y="1644509"/>
                </a:lnTo>
              </a:path>
            </a:pathLst>
          </a:custGeom>
          <a:ln w="405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A7044F-776C-4AAD-9554-167119E1EE36}"/>
              </a:ext>
            </a:extLst>
          </p:cNvPr>
          <p:cNvSpPr txBox="1"/>
          <p:nvPr/>
        </p:nvSpPr>
        <p:spPr>
          <a:xfrm>
            <a:off x="768152" y="2214186"/>
            <a:ext cx="41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swald Light" pitchFamily="2" charset="0"/>
              </a:rPr>
              <a:t>R1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B6CDAC5-E273-457A-8CEC-CEFDC6F9F6A3}"/>
              </a:ext>
            </a:extLst>
          </p:cNvPr>
          <p:cNvGrpSpPr/>
          <p:nvPr/>
        </p:nvGrpSpPr>
        <p:grpSpPr>
          <a:xfrm>
            <a:off x="992350" y="4129547"/>
            <a:ext cx="661500" cy="1008282"/>
            <a:chOff x="8304742" y="1892028"/>
            <a:chExt cx="661500" cy="100828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E9280C-F5CB-493F-B4DA-F856FCE77752}"/>
                </a:ext>
              </a:extLst>
            </p:cNvPr>
            <p:cNvSpPr txBox="1"/>
            <p:nvPr/>
          </p:nvSpPr>
          <p:spPr>
            <a:xfrm>
              <a:off x="8304742" y="2500200"/>
              <a:ext cx="661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GND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DD15949-EBD8-48F8-8D40-21E0769D95A7}"/>
                </a:ext>
              </a:extLst>
            </p:cNvPr>
            <p:cNvGrpSpPr/>
            <p:nvPr/>
          </p:nvGrpSpPr>
          <p:grpSpPr>
            <a:xfrm>
              <a:off x="8406892" y="1892028"/>
              <a:ext cx="457200" cy="545805"/>
              <a:chOff x="8777094" y="4751482"/>
              <a:chExt cx="457200" cy="545805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9E1220B-F554-4141-8A4D-34F130A1B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5694" y="4751482"/>
                <a:ext cx="0" cy="365760"/>
              </a:xfrm>
              <a:prstGeom prst="line">
                <a:avLst/>
              </a:prstGeom>
              <a:ln w="40640">
                <a:solidFill>
                  <a:schemeClr val="tx1"/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02706EC-C420-473D-BA04-C90C01EB3EE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4901460"/>
                <a:ext cx="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1F1E6ED2-10C0-4923-9947-F84D15C2E1A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049125"/>
                <a:ext cx="0" cy="3200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D78322C-05ED-4061-B759-35323314D82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228707"/>
                <a:ext cx="0" cy="1371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37F1BD-2368-452A-BC86-D2A059FE963A}"/>
              </a:ext>
            </a:extLst>
          </p:cNvPr>
          <p:cNvGrpSpPr/>
          <p:nvPr/>
        </p:nvGrpSpPr>
        <p:grpSpPr>
          <a:xfrm>
            <a:off x="1032000" y="995191"/>
            <a:ext cx="568411" cy="803462"/>
            <a:chOff x="5443562" y="1448493"/>
            <a:chExt cx="568411" cy="803462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56B1ECE6-5B3B-4C48-BF1A-32160ED71A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27768" y="1846656"/>
              <a:ext cx="0" cy="405299"/>
            </a:xfrm>
            <a:prstGeom prst="straightConnector1">
              <a:avLst/>
            </a:prstGeom>
            <a:ln w="40640">
              <a:solidFill>
                <a:schemeClr val="tx1"/>
              </a:solidFill>
              <a:headEnd type="oval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3992EB2-209E-4B76-9F6D-320A9C7BF9F0}"/>
                </a:ext>
              </a:extLst>
            </p:cNvPr>
            <p:cNvSpPr txBox="1"/>
            <p:nvPr/>
          </p:nvSpPr>
          <p:spPr>
            <a:xfrm>
              <a:off x="5443562" y="1448493"/>
              <a:ext cx="5684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V+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B92534F2-2353-458D-A523-3D1ED855C586}"/>
              </a:ext>
            </a:extLst>
          </p:cNvPr>
          <p:cNvSpPr/>
          <p:nvPr/>
        </p:nvSpPr>
        <p:spPr>
          <a:xfrm>
            <a:off x="1179706" y="3123717"/>
            <a:ext cx="418407" cy="7530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bject 2">
            <a:extLst>
              <a:ext uri="{FF2B5EF4-FFF2-40B4-BE49-F238E27FC236}">
                <a16:creationId xmlns:a16="http://schemas.microsoft.com/office/drawing/2014/main" id="{5B0C2EC1-2379-47DC-8B9B-CBAE5A608DFC}"/>
              </a:ext>
            </a:extLst>
          </p:cNvPr>
          <p:cNvSpPr/>
          <p:nvPr/>
        </p:nvSpPr>
        <p:spPr>
          <a:xfrm>
            <a:off x="1201824" y="2944234"/>
            <a:ext cx="232166" cy="1160829"/>
          </a:xfrm>
          <a:custGeom>
            <a:avLst/>
            <a:gdLst/>
            <a:ahLst/>
            <a:cxnLst/>
            <a:rect l="l" t="t" r="r" b="b"/>
            <a:pathLst>
              <a:path w="328929" h="1644650">
                <a:moveTo>
                  <a:pt x="164405" y="0"/>
                </a:moveTo>
                <a:lnTo>
                  <a:pt x="164405" y="287805"/>
                </a:lnTo>
                <a:lnTo>
                  <a:pt x="328861" y="374128"/>
                </a:lnTo>
                <a:lnTo>
                  <a:pt x="0" y="546776"/>
                </a:lnTo>
                <a:lnTo>
                  <a:pt x="328861" y="719474"/>
                </a:lnTo>
                <a:lnTo>
                  <a:pt x="0" y="892121"/>
                </a:lnTo>
                <a:lnTo>
                  <a:pt x="328861" y="1064769"/>
                </a:lnTo>
                <a:lnTo>
                  <a:pt x="0" y="1237467"/>
                </a:lnTo>
                <a:lnTo>
                  <a:pt x="164405" y="1323791"/>
                </a:lnTo>
                <a:lnTo>
                  <a:pt x="164405" y="1644509"/>
                </a:lnTo>
              </a:path>
            </a:pathLst>
          </a:custGeom>
          <a:ln w="40547">
            <a:solidFill>
              <a:srgbClr val="000000"/>
            </a:solidFill>
            <a:headEnd type="oval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FC6B7D-E313-4733-9D5E-ED57D6770B91}"/>
              </a:ext>
            </a:extLst>
          </p:cNvPr>
          <p:cNvSpPr txBox="1"/>
          <p:nvPr/>
        </p:nvSpPr>
        <p:spPr>
          <a:xfrm>
            <a:off x="760105" y="3353358"/>
            <a:ext cx="418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swald Light" pitchFamily="2" charset="0"/>
              </a:rPr>
              <a:t>R2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CD1746E-9821-41B9-A312-7855C6FF2590}"/>
              </a:ext>
            </a:extLst>
          </p:cNvPr>
          <p:cNvGrpSpPr/>
          <p:nvPr/>
        </p:nvGrpSpPr>
        <p:grpSpPr>
          <a:xfrm>
            <a:off x="1537817" y="1798653"/>
            <a:ext cx="616186" cy="2306410"/>
            <a:chOff x="2466786" y="1529304"/>
            <a:chExt cx="616186" cy="2306410"/>
          </a:xfrm>
        </p:grpSpPr>
        <p:sp>
          <p:nvSpPr>
            <p:cNvPr id="2" name="Right Brace 1">
              <a:extLst>
                <a:ext uri="{FF2B5EF4-FFF2-40B4-BE49-F238E27FC236}">
                  <a16:creationId xmlns:a16="http://schemas.microsoft.com/office/drawing/2014/main" id="{F58A367A-9EBF-4A7A-8513-1A93011C2A7C}"/>
                </a:ext>
              </a:extLst>
            </p:cNvPr>
            <p:cNvSpPr/>
            <p:nvPr/>
          </p:nvSpPr>
          <p:spPr>
            <a:xfrm>
              <a:off x="2466786" y="1529304"/>
              <a:ext cx="96004" cy="2306410"/>
            </a:xfrm>
            <a:prstGeom prst="rightBrace">
              <a:avLst>
                <a:gd name="adj1" fmla="val 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28F5BB-CEC0-48BF-A4D8-8AC5A322D072}"/>
                </a:ext>
              </a:extLst>
            </p:cNvPr>
            <p:cNvSpPr txBox="1"/>
            <p:nvPr/>
          </p:nvSpPr>
          <p:spPr>
            <a:xfrm>
              <a:off x="2541864" y="2437303"/>
              <a:ext cx="5411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2012B3E-6A57-4C93-939F-BA0B961413D7}"/>
              </a:ext>
            </a:extLst>
          </p:cNvPr>
          <p:cNvGrpSpPr/>
          <p:nvPr/>
        </p:nvGrpSpPr>
        <p:grpSpPr>
          <a:xfrm>
            <a:off x="2176585" y="2943323"/>
            <a:ext cx="727074" cy="1161740"/>
            <a:chOff x="2466786" y="1529304"/>
            <a:chExt cx="727074" cy="2306410"/>
          </a:xfrm>
        </p:grpSpPr>
        <p:sp>
          <p:nvSpPr>
            <p:cNvPr id="30" name="Right Brace 29">
              <a:extLst>
                <a:ext uri="{FF2B5EF4-FFF2-40B4-BE49-F238E27FC236}">
                  <a16:creationId xmlns:a16="http://schemas.microsoft.com/office/drawing/2014/main" id="{5A397365-DDA7-4CAD-ABB2-1DE75559CE02}"/>
                </a:ext>
              </a:extLst>
            </p:cNvPr>
            <p:cNvSpPr/>
            <p:nvPr/>
          </p:nvSpPr>
          <p:spPr>
            <a:xfrm>
              <a:off x="2466786" y="1529304"/>
              <a:ext cx="96004" cy="2306410"/>
            </a:xfrm>
            <a:prstGeom prst="rightBrace">
              <a:avLst>
                <a:gd name="adj1" fmla="val 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7699810-8AF7-4DD6-A0AC-D953BE32D50D}"/>
                </a:ext>
              </a:extLst>
            </p:cNvPr>
            <p:cNvSpPr txBox="1"/>
            <p:nvPr/>
          </p:nvSpPr>
          <p:spPr>
            <a:xfrm>
              <a:off x="2541863" y="2214088"/>
              <a:ext cx="651997" cy="794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sz="20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7AE94FC-EE6B-4075-AE86-AB1CC6874AA8}"/>
              </a:ext>
            </a:extLst>
          </p:cNvPr>
          <p:cNvSpPr txBox="1"/>
          <p:nvPr/>
        </p:nvSpPr>
        <p:spPr>
          <a:xfrm>
            <a:off x="700802" y="2710977"/>
            <a:ext cx="615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1AE03E-7EE2-4AF2-BDC1-0104BDB4CEB9}"/>
              </a:ext>
            </a:extLst>
          </p:cNvPr>
          <p:cNvSpPr txBox="1"/>
          <p:nvPr/>
        </p:nvSpPr>
        <p:spPr>
          <a:xfrm>
            <a:off x="700802" y="1573227"/>
            <a:ext cx="541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2000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B3BEBF7-5011-439A-8272-A89976CD58F9}"/>
              </a:ext>
            </a:extLst>
          </p:cNvPr>
          <p:cNvGrpSpPr/>
          <p:nvPr/>
        </p:nvGrpSpPr>
        <p:grpSpPr>
          <a:xfrm>
            <a:off x="3479531" y="94449"/>
            <a:ext cx="7549116" cy="677109"/>
            <a:chOff x="3216349" y="94449"/>
            <a:chExt cx="7549116" cy="6771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AE5D4DF-D79F-4FCB-8273-3E0F549D4A7A}"/>
                    </a:ext>
                  </a:extLst>
                </p:cNvPr>
                <p:cNvSpPr txBox="1"/>
                <p:nvPr/>
              </p:nvSpPr>
              <p:spPr>
                <a:xfrm>
                  <a:off x="3511404" y="463781"/>
                  <a:ext cx="231454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8AE5D4DF-D79F-4FCB-8273-3E0F549D4A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404" y="463781"/>
                  <a:ext cx="2314544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2105" r="-2105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F0927B7-B493-4024-BD46-7B701F7A9C7D}"/>
                </a:ext>
              </a:extLst>
            </p:cNvPr>
            <p:cNvSpPr txBox="1"/>
            <p:nvPr/>
          </p:nvSpPr>
          <p:spPr>
            <a:xfrm>
              <a:off x="3216349" y="94449"/>
              <a:ext cx="754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We know the voltage drop over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r>
                <a:rPr lang="en-US" dirty="0"/>
                <a:t> is equal to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</a:t>
              </a:r>
              <a:r>
                <a:rPr lang="en-US" dirty="0">
                  <a:latin typeface="Segoe Condensed" panose="020B0606040200020203" pitchFamily="34" charset="0"/>
                  <a:cs typeface="Times New Roman" panose="02020603050405020304" pitchFamily="18" charset="0"/>
                </a:rPr>
                <a:t>, which is also equal to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* R2</a:t>
              </a:r>
              <a:r>
                <a:rPr lang="en-US" dirty="0"/>
                <a:t>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F719CBB-AD98-4216-A764-18638DCDB38A}"/>
              </a:ext>
            </a:extLst>
          </p:cNvPr>
          <p:cNvGrpSpPr/>
          <p:nvPr/>
        </p:nvGrpSpPr>
        <p:grpSpPr>
          <a:xfrm>
            <a:off x="3479531" y="1066979"/>
            <a:ext cx="5231214" cy="652364"/>
            <a:chOff x="3216349" y="1008170"/>
            <a:chExt cx="5231214" cy="6523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00587BE-D583-40AD-809C-E5395096D91F}"/>
                    </a:ext>
                  </a:extLst>
                </p:cNvPr>
                <p:cNvSpPr txBox="1"/>
                <p:nvPr/>
              </p:nvSpPr>
              <p:spPr>
                <a:xfrm>
                  <a:off x="3511404" y="1352757"/>
                  <a:ext cx="182133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F00587BE-D583-40AD-809C-E5395096D9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404" y="1352757"/>
                  <a:ext cx="1821332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676" r="-1003" b="-1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3EF09D-B3CE-4C1A-94E8-270C2A39642B}"/>
                </a:ext>
              </a:extLst>
            </p:cNvPr>
            <p:cNvSpPr txBox="1"/>
            <p:nvPr/>
          </p:nvSpPr>
          <p:spPr>
            <a:xfrm>
              <a:off x="3216349" y="1008170"/>
              <a:ext cx="5231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We also know that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</a:t>
              </a:r>
              <a:r>
                <a:rPr lang="en-US" dirty="0"/>
                <a:t> is equal to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r>
                <a:rPr lang="en-US" dirty="0"/>
                <a:t> +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6CE5CCD-104D-4546-9EAB-F6E7E5991D5F}"/>
              </a:ext>
            </a:extLst>
          </p:cNvPr>
          <p:cNvGrpSpPr/>
          <p:nvPr/>
        </p:nvGrpSpPr>
        <p:grpSpPr>
          <a:xfrm>
            <a:off x="3479531" y="2014764"/>
            <a:ext cx="7549116" cy="666365"/>
            <a:chOff x="3216349" y="1809280"/>
            <a:chExt cx="7549116" cy="6663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FDEE1A-C75E-4110-ADDF-F4C5B2FC1C96}"/>
                    </a:ext>
                  </a:extLst>
                </p:cNvPr>
                <p:cNvSpPr txBox="1"/>
                <p:nvPr/>
              </p:nvSpPr>
              <p:spPr>
                <a:xfrm>
                  <a:off x="3511404" y="2167868"/>
                  <a:ext cx="238174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91FDEE1A-C75E-4110-ADDF-F4C5B2FC1C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404" y="2167868"/>
                  <a:ext cx="238174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790" r="-2046" b="-156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6F43439-77C9-4CEA-94E9-A8BFFBDCAC93}"/>
                </a:ext>
              </a:extLst>
            </p:cNvPr>
            <p:cNvSpPr txBox="1"/>
            <p:nvPr/>
          </p:nvSpPr>
          <p:spPr>
            <a:xfrm>
              <a:off x="3216349" y="1809280"/>
              <a:ext cx="75491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Using Ohm’s Law, we can substitute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R1</a:t>
              </a:r>
              <a:r>
                <a:rPr lang="en-US" dirty="0"/>
                <a:t> +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R2 </a:t>
              </a:r>
              <a:r>
                <a:rPr lang="en-US" dirty="0"/>
                <a:t>with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* R1 </a:t>
              </a:r>
              <a:r>
                <a:rPr lang="en-US" dirty="0"/>
                <a:t>+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* R2 </a:t>
              </a:r>
              <a:r>
                <a:rPr 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dirty="0"/>
                <a:t> </a:t>
              </a:r>
              <a:endPara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C831AF-7E6E-4FEE-8B25-D82FAE7B91CD}"/>
              </a:ext>
            </a:extLst>
          </p:cNvPr>
          <p:cNvGrpSpPr/>
          <p:nvPr/>
        </p:nvGrpSpPr>
        <p:grpSpPr>
          <a:xfrm>
            <a:off x="3479531" y="2976550"/>
            <a:ext cx="5874488" cy="890567"/>
            <a:chOff x="3216349" y="2708842"/>
            <a:chExt cx="5874488" cy="8905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5B4147F-EF27-4E3B-8DBF-83459C6966F9}"/>
                    </a:ext>
                  </a:extLst>
                </p:cNvPr>
                <p:cNvSpPr txBox="1"/>
                <p:nvPr/>
              </p:nvSpPr>
              <p:spPr>
                <a:xfrm>
                  <a:off x="3511404" y="2968595"/>
                  <a:ext cx="3894079" cy="6308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2)</m:t>
                            </m:r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5B4147F-EF27-4E3B-8DBF-83459C696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11404" y="2968595"/>
                  <a:ext cx="3894079" cy="63081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B055247-87CC-48D2-970B-5CF7C828A1E7}"/>
                </a:ext>
              </a:extLst>
            </p:cNvPr>
            <p:cNvSpPr txBox="1"/>
            <p:nvPr/>
          </p:nvSpPr>
          <p:spPr>
            <a:xfrm>
              <a:off x="3216349" y="2708842"/>
              <a:ext cx="5874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Rearrange equation using algebra</a:t>
              </a:r>
              <a:endPara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0FFFEA7-9ABD-480B-9231-0C5B9A6A6CCA}"/>
              </a:ext>
            </a:extLst>
          </p:cNvPr>
          <p:cNvGrpSpPr/>
          <p:nvPr/>
        </p:nvGrpSpPr>
        <p:grpSpPr>
          <a:xfrm>
            <a:off x="3479531" y="4146590"/>
            <a:ext cx="5874488" cy="921308"/>
            <a:chOff x="3216349" y="3750931"/>
            <a:chExt cx="5874488" cy="9213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3B09B88-93AC-484E-BB09-CCE0224BC71F}"/>
                    </a:ext>
                  </a:extLst>
                </p:cNvPr>
                <p:cNvSpPr txBox="1"/>
                <p:nvPr/>
              </p:nvSpPr>
              <p:spPr>
                <a:xfrm>
                  <a:off x="3444948" y="4052518"/>
                  <a:ext cx="4441792" cy="6197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2⇒</m:t>
                        </m:r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sz="20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num>
                          <m:den>
                            <m:d>
                              <m:d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den>
                        </m:f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3B09B88-93AC-484E-BB09-CCE0224BC7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4948" y="4052518"/>
                  <a:ext cx="4441792" cy="6197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AFDAEFA-23DB-4AA8-B903-30F1D74CF4CF}"/>
                </a:ext>
              </a:extLst>
            </p:cNvPr>
            <p:cNvSpPr txBox="1"/>
            <p:nvPr/>
          </p:nvSpPr>
          <p:spPr>
            <a:xfrm>
              <a:off x="3216349" y="3750931"/>
              <a:ext cx="5874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Now substitute for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I </a:t>
              </a:r>
              <a:r>
                <a:rPr lang="en-US" dirty="0"/>
                <a:t>in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r>
                <a:rPr 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lang="en-US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 * R2</a:t>
              </a:r>
              <a:r>
                <a:rPr lang="en-US" dirty="0"/>
                <a:t> </a:t>
              </a:r>
              <a:endPara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0CA6A39-0C1C-4E97-A232-FDD244179EFA}"/>
              </a:ext>
            </a:extLst>
          </p:cNvPr>
          <p:cNvGrpSpPr/>
          <p:nvPr/>
        </p:nvGrpSpPr>
        <p:grpSpPr>
          <a:xfrm>
            <a:off x="3479531" y="5363318"/>
            <a:ext cx="5874488" cy="931026"/>
            <a:chOff x="3181818" y="4773212"/>
            <a:chExt cx="5874488" cy="9310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3382223-C052-4E1A-99CC-BA59EA7C5D99}"/>
                    </a:ext>
                  </a:extLst>
                </p:cNvPr>
                <p:cNvSpPr txBox="1"/>
                <p:nvPr/>
              </p:nvSpPr>
              <p:spPr>
                <a:xfrm>
                  <a:off x="3444948" y="5077720"/>
                  <a:ext cx="2383921" cy="62651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∗ </m:t>
                        </m:r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43382223-C052-4E1A-99CC-BA59EA7C5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4948" y="5077720"/>
                  <a:ext cx="2383921" cy="626518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5824DD0-0D29-4257-9DB2-D9D18BC74252}"/>
                </a:ext>
              </a:extLst>
            </p:cNvPr>
            <p:cNvSpPr txBox="1"/>
            <p:nvPr/>
          </p:nvSpPr>
          <p:spPr>
            <a:xfrm>
              <a:off x="3181818" y="4773212"/>
              <a:ext cx="5874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Rearrange to popular formulation:</a:t>
              </a:r>
              <a:endParaRPr lang="en-US" b="1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FF10AFA-1E90-48EE-93FF-BFC24D6A2E0D}"/>
              </a:ext>
            </a:extLst>
          </p:cNvPr>
          <p:cNvSpPr txBox="1"/>
          <p:nvPr/>
        </p:nvSpPr>
        <p:spPr>
          <a:xfrm>
            <a:off x="767258" y="-538207"/>
            <a:ext cx="99982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Bebas Neue" panose="020B0606020202050201" pitchFamily="34" charset="0"/>
              </a:rPr>
              <a:t>Deriving the voltage divider equation</a:t>
            </a:r>
          </a:p>
        </p:txBody>
      </p:sp>
    </p:spTree>
    <p:extLst>
      <p:ext uri="{BB962C8B-B14F-4D97-AF65-F5344CB8AC3E}">
        <p14:creationId xmlns:p14="http://schemas.microsoft.com/office/powerpoint/2010/main" val="4154282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2FD9AC9-A2F7-423A-8E3E-6701B3471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163" y="948319"/>
            <a:ext cx="8269673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6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4ACE53-22D1-49F1-B8A1-498CF8E0F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242" y="1418807"/>
            <a:ext cx="5600872" cy="309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21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0CE476-9961-44A4-BD6E-07603B2D0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351" y="1846967"/>
            <a:ext cx="1268614" cy="126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7C59686-05A4-469F-AFF5-A9DF582DB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6351" y="3239189"/>
            <a:ext cx="1023959" cy="87767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D00A78F-024E-4952-B1E0-65C86A5F00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0428"/>
          <a:stretch/>
        </p:blipFill>
        <p:spPr>
          <a:xfrm>
            <a:off x="4027054" y="779088"/>
            <a:ext cx="4094039" cy="76357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D2F511A-96F1-4251-BE34-6DAFCB5B0D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69211" b="25334"/>
          <a:stretch/>
        </p:blipFill>
        <p:spPr>
          <a:xfrm>
            <a:off x="3965209" y="3678029"/>
            <a:ext cx="1260526" cy="81949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623144E-2735-4CE7-AA0D-D9BB88C60BE9}"/>
              </a:ext>
            </a:extLst>
          </p:cNvPr>
          <p:cNvSpPr/>
          <p:nvPr/>
        </p:nvSpPr>
        <p:spPr>
          <a:xfrm>
            <a:off x="4183783" y="3879217"/>
            <a:ext cx="781997" cy="781997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61704A74-A6AE-483C-BB5E-F1DAD5522226}"/>
              </a:ext>
            </a:extLst>
          </p:cNvPr>
          <p:cNvSpPr/>
          <p:nvPr/>
        </p:nvSpPr>
        <p:spPr>
          <a:xfrm>
            <a:off x="5690949" y="3747276"/>
            <a:ext cx="865467" cy="870846"/>
          </a:xfrm>
          <a:custGeom>
            <a:avLst/>
            <a:gdLst/>
            <a:ahLst/>
            <a:cxnLst/>
            <a:rect l="l" t="t" r="r" b="b"/>
            <a:pathLst>
              <a:path w="1226185" h="1233804">
                <a:moveTo>
                  <a:pt x="1225648" y="616719"/>
                </a:moveTo>
                <a:lnTo>
                  <a:pt x="1223804" y="664912"/>
                </a:lnTo>
                <a:lnTo>
                  <a:pt x="1218363" y="712090"/>
                </a:lnTo>
                <a:lnTo>
                  <a:pt x="1209461" y="758117"/>
                </a:lnTo>
                <a:lnTo>
                  <a:pt x="1197234" y="802855"/>
                </a:lnTo>
                <a:lnTo>
                  <a:pt x="1181820" y="846167"/>
                </a:lnTo>
                <a:lnTo>
                  <a:pt x="1163353" y="887916"/>
                </a:lnTo>
                <a:lnTo>
                  <a:pt x="1141970" y="927965"/>
                </a:lnTo>
                <a:lnTo>
                  <a:pt x="1117809" y="966178"/>
                </a:lnTo>
                <a:lnTo>
                  <a:pt x="1091004" y="1002416"/>
                </a:lnTo>
                <a:lnTo>
                  <a:pt x="1061692" y="1036542"/>
                </a:lnTo>
                <a:lnTo>
                  <a:pt x="1030011" y="1068421"/>
                </a:lnTo>
                <a:lnTo>
                  <a:pt x="996095" y="1097914"/>
                </a:lnTo>
                <a:lnTo>
                  <a:pt x="960081" y="1124884"/>
                </a:lnTo>
                <a:lnTo>
                  <a:pt x="922105" y="1149195"/>
                </a:lnTo>
                <a:lnTo>
                  <a:pt x="882305" y="1170710"/>
                </a:lnTo>
                <a:lnTo>
                  <a:pt x="840815" y="1189290"/>
                </a:lnTo>
                <a:lnTo>
                  <a:pt x="797773" y="1204800"/>
                </a:lnTo>
                <a:lnTo>
                  <a:pt x="753315" y="1217102"/>
                </a:lnTo>
                <a:lnTo>
                  <a:pt x="707576" y="1226058"/>
                </a:lnTo>
                <a:lnTo>
                  <a:pt x="660694" y="1231533"/>
                </a:lnTo>
                <a:lnTo>
                  <a:pt x="612805" y="1233388"/>
                </a:lnTo>
                <a:lnTo>
                  <a:pt x="564914" y="1231533"/>
                </a:lnTo>
                <a:lnTo>
                  <a:pt x="518031" y="1226058"/>
                </a:lnTo>
                <a:lnTo>
                  <a:pt x="472293" y="1217102"/>
                </a:lnTo>
                <a:lnTo>
                  <a:pt x="427836" y="1204800"/>
                </a:lnTo>
                <a:lnTo>
                  <a:pt x="384795" y="1189290"/>
                </a:lnTo>
                <a:lnTo>
                  <a:pt x="343307" y="1170710"/>
                </a:lnTo>
                <a:lnTo>
                  <a:pt x="303509" y="1149195"/>
                </a:lnTo>
                <a:lnTo>
                  <a:pt x="265536" y="1124884"/>
                </a:lnTo>
                <a:lnTo>
                  <a:pt x="229525" y="1097914"/>
                </a:lnTo>
                <a:lnTo>
                  <a:pt x="195612" y="1068421"/>
                </a:lnTo>
                <a:lnTo>
                  <a:pt x="163933" y="1036542"/>
                </a:lnTo>
                <a:lnTo>
                  <a:pt x="134625" y="1002416"/>
                </a:lnTo>
                <a:lnTo>
                  <a:pt x="107823" y="966178"/>
                </a:lnTo>
                <a:lnTo>
                  <a:pt x="83665" y="927965"/>
                </a:lnTo>
                <a:lnTo>
                  <a:pt x="62285" y="887916"/>
                </a:lnTo>
                <a:lnTo>
                  <a:pt x="43821" y="846167"/>
                </a:lnTo>
                <a:lnTo>
                  <a:pt x="28409" y="802855"/>
                </a:lnTo>
                <a:lnTo>
                  <a:pt x="16184" y="758117"/>
                </a:lnTo>
                <a:lnTo>
                  <a:pt x="7283" y="712090"/>
                </a:lnTo>
                <a:lnTo>
                  <a:pt x="1843" y="664912"/>
                </a:lnTo>
                <a:lnTo>
                  <a:pt x="0" y="616719"/>
                </a:lnTo>
                <a:lnTo>
                  <a:pt x="1843" y="568519"/>
                </a:lnTo>
                <a:lnTo>
                  <a:pt x="7283" y="521335"/>
                </a:lnTo>
                <a:lnTo>
                  <a:pt x="16184" y="475303"/>
                </a:lnTo>
                <a:lnTo>
                  <a:pt x="28409" y="430560"/>
                </a:lnTo>
                <a:lnTo>
                  <a:pt x="43821" y="387243"/>
                </a:lnTo>
                <a:lnTo>
                  <a:pt x="62285" y="345490"/>
                </a:lnTo>
                <a:lnTo>
                  <a:pt x="83665" y="305437"/>
                </a:lnTo>
                <a:lnTo>
                  <a:pt x="107823" y="267222"/>
                </a:lnTo>
                <a:lnTo>
                  <a:pt x="134625" y="230981"/>
                </a:lnTo>
                <a:lnTo>
                  <a:pt x="163933" y="196852"/>
                </a:lnTo>
                <a:lnTo>
                  <a:pt x="195612" y="164972"/>
                </a:lnTo>
                <a:lnTo>
                  <a:pt x="229525" y="135478"/>
                </a:lnTo>
                <a:lnTo>
                  <a:pt x="265536" y="108506"/>
                </a:lnTo>
                <a:lnTo>
                  <a:pt x="303509" y="84194"/>
                </a:lnTo>
                <a:lnTo>
                  <a:pt x="343307" y="62679"/>
                </a:lnTo>
                <a:lnTo>
                  <a:pt x="384795" y="44098"/>
                </a:lnTo>
                <a:lnTo>
                  <a:pt x="427836" y="28588"/>
                </a:lnTo>
                <a:lnTo>
                  <a:pt x="472293" y="16286"/>
                </a:lnTo>
                <a:lnTo>
                  <a:pt x="518031" y="7329"/>
                </a:lnTo>
                <a:lnTo>
                  <a:pt x="564914" y="1855"/>
                </a:lnTo>
                <a:lnTo>
                  <a:pt x="612805" y="0"/>
                </a:lnTo>
                <a:lnTo>
                  <a:pt x="660694" y="1855"/>
                </a:lnTo>
                <a:lnTo>
                  <a:pt x="707576" y="7329"/>
                </a:lnTo>
                <a:lnTo>
                  <a:pt x="753315" y="16286"/>
                </a:lnTo>
                <a:lnTo>
                  <a:pt x="797773" y="28588"/>
                </a:lnTo>
                <a:lnTo>
                  <a:pt x="840815" y="44098"/>
                </a:lnTo>
                <a:lnTo>
                  <a:pt x="882305" y="62679"/>
                </a:lnTo>
                <a:lnTo>
                  <a:pt x="922105" y="84194"/>
                </a:lnTo>
                <a:lnTo>
                  <a:pt x="960081" y="108506"/>
                </a:lnTo>
                <a:lnTo>
                  <a:pt x="996095" y="135478"/>
                </a:lnTo>
                <a:lnTo>
                  <a:pt x="1030011" y="164972"/>
                </a:lnTo>
                <a:lnTo>
                  <a:pt x="1061692" y="196852"/>
                </a:lnTo>
                <a:lnTo>
                  <a:pt x="1091004" y="230981"/>
                </a:lnTo>
                <a:lnTo>
                  <a:pt x="1117809" y="267222"/>
                </a:lnTo>
                <a:lnTo>
                  <a:pt x="1141970" y="305437"/>
                </a:lnTo>
                <a:lnTo>
                  <a:pt x="1163353" y="345490"/>
                </a:lnTo>
                <a:lnTo>
                  <a:pt x="1181820" y="387243"/>
                </a:lnTo>
                <a:lnTo>
                  <a:pt x="1197234" y="430560"/>
                </a:lnTo>
                <a:lnTo>
                  <a:pt x="1209461" y="475303"/>
                </a:lnTo>
                <a:lnTo>
                  <a:pt x="1218363" y="521335"/>
                </a:lnTo>
                <a:lnTo>
                  <a:pt x="1223804" y="568519"/>
                </a:lnTo>
                <a:lnTo>
                  <a:pt x="1225648" y="616719"/>
                </a:lnTo>
                <a:close/>
              </a:path>
            </a:pathLst>
          </a:custGeom>
          <a:ln w="406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D84E96-2402-41A0-BAF8-7D04EE26A7CA}"/>
              </a:ext>
            </a:extLst>
          </p:cNvPr>
          <p:cNvCxnSpPr>
            <a:cxnSpLocks/>
          </p:cNvCxnSpPr>
          <p:nvPr/>
        </p:nvCxnSpPr>
        <p:spPr>
          <a:xfrm rot="2700000">
            <a:off x="3985742" y="3879217"/>
            <a:ext cx="282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B68B1E-6202-4BD1-A4EC-4E9337F32F28}"/>
              </a:ext>
            </a:extLst>
          </p:cNvPr>
          <p:cNvCxnSpPr>
            <a:cxnSpLocks/>
          </p:cNvCxnSpPr>
          <p:nvPr/>
        </p:nvCxnSpPr>
        <p:spPr>
          <a:xfrm rot="2700000">
            <a:off x="3923256" y="4017130"/>
            <a:ext cx="282100" cy="0"/>
          </a:xfrm>
          <a:prstGeom prst="straightConnector1">
            <a:avLst/>
          </a:prstGeom>
          <a:noFill/>
          <a:ln w="28575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9F2D1643-8F58-4259-BA97-41465EF37B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0428"/>
          <a:stretch/>
        </p:blipFill>
        <p:spPr>
          <a:xfrm>
            <a:off x="6976017" y="4116868"/>
            <a:ext cx="4094039" cy="76357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27711A-D749-4B2E-8606-2468325FD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339" y="818561"/>
            <a:ext cx="1647734" cy="166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2BE3B88-868E-4B2B-8570-B5DB6A7DE3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0769" b="30428"/>
          <a:stretch/>
        </p:blipFill>
        <p:spPr>
          <a:xfrm>
            <a:off x="8628321" y="2535495"/>
            <a:ext cx="1196755" cy="76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4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D0CE476-9961-44A4-BD6E-07603B2D0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59" y="4785790"/>
            <a:ext cx="1268614" cy="126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7C59686-05A4-469F-AFF5-A9DF582DBF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82985" y="5615565"/>
            <a:ext cx="1023959" cy="87767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D00A78F-024E-4952-B1E0-65C86A5F00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0428"/>
          <a:stretch/>
        </p:blipFill>
        <p:spPr>
          <a:xfrm>
            <a:off x="7314230" y="5798545"/>
            <a:ext cx="4094039" cy="763576"/>
          </a:xfrm>
          <a:prstGeom prst="rect">
            <a:avLst/>
          </a:prstGeom>
        </p:spPr>
      </p:pic>
      <p:sp>
        <p:nvSpPr>
          <p:cNvPr id="11" name="object 14">
            <a:extLst>
              <a:ext uri="{FF2B5EF4-FFF2-40B4-BE49-F238E27FC236}">
                <a16:creationId xmlns:a16="http://schemas.microsoft.com/office/drawing/2014/main" id="{61704A74-A6AE-483C-BB5E-F1DAD5522226}"/>
              </a:ext>
            </a:extLst>
          </p:cNvPr>
          <p:cNvSpPr/>
          <p:nvPr/>
        </p:nvSpPr>
        <p:spPr>
          <a:xfrm>
            <a:off x="5048859" y="5421904"/>
            <a:ext cx="865467" cy="870846"/>
          </a:xfrm>
          <a:custGeom>
            <a:avLst/>
            <a:gdLst/>
            <a:ahLst/>
            <a:cxnLst/>
            <a:rect l="l" t="t" r="r" b="b"/>
            <a:pathLst>
              <a:path w="1226185" h="1233804">
                <a:moveTo>
                  <a:pt x="1225648" y="616719"/>
                </a:moveTo>
                <a:lnTo>
                  <a:pt x="1223804" y="664912"/>
                </a:lnTo>
                <a:lnTo>
                  <a:pt x="1218363" y="712090"/>
                </a:lnTo>
                <a:lnTo>
                  <a:pt x="1209461" y="758117"/>
                </a:lnTo>
                <a:lnTo>
                  <a:pt x="1197234" y="802855"/>
                </a:lnTo>
                <a:lnTo>
                  <a:pt x="1181820" y="846167"/>
                </a:lnTo>
                <a:lnTo>
                  <a:pt x="1163353" y="887916"/>
                </a:lnTo>
                <a:lnTo>
                  <a:pt x="1141970" y="927965"/>
                </a:lnTo>
                <a:lnTo>
                  <a:pt x="1117809" y="966178"/>
                </a:lnTo>
                <a:lnTo>
                  <a:pt x="1091004" y="1002416"/>
                </a:lnTo>
                <a:lnTo>
                  <a:pt x="1061692" y="1036542"/>
                </a:lnTo>
                <a:lnTo>
                  <a:pt x="1030011" y="1068421"/>
                </a:lnTo>
                <a:lnTo>
                  <a:pt x="996095" y="1097914"/>
                </a:lnTo>
                <a:lnTo>
                  <a:pt x="960081" y="1124884"/>
                </a:lnTo>
                <a:lnTo>
                  <a:pt x="922105" y="1149195"/>
                </a:lnTo>
                <a:lnTo>
                  <a:pt x="882305" y="1170710"/>
                </a:lnTo>
                <a:lnTo>
                  <a:pt x="840815" y="1189290"/>
                </a:lnTo>
                <a:lnTo>
                  <a:pt x="797773" y="1204800"/>
                </a:lnTo>
                <a:lnTo>
                  <a:pt x="753315" y="1217102"/>
                </a:lnTo>
                <a:lnTo>
                  <a:pt x="707576" y="1226058"/>
                </a:lnTo>
                <a:lnTo>
                  <a:pt x="660694" y="1231533"/>
                </a:lnTo>
                <a:lnTo>
                  <a:pt x="612805" y="1233388"/>
                </a:lnTo>
                <a:lnTo>
                  <a:pt x="564914" y="1231533"/>
                </a:lnTo>
                <a:lnTo>
                  <a:pt x="518031" y="1226058"/>
                </a:lnTo>
                <a:lnTo>
                  <a:pt x="472293" y="1217102"/>
                </a:lnTo>
                <a:lnTo>
                  <a:pt x="427836" y="1204800"/>
                </a:lnTo>
                <a:lnTo>
                  <a:pt x="384795" y="1189290"/>
                </a:lnTo>
                <a:lnTo>
                  <a:pt x="343307" y="1170710"/>
                </a:lnTo>
                <a:lnTo>
                  <a:pt x="303509" y="1149195"/>
                </a:lnTo>
                <a:lnTo>
                  <a:pt x="265536" y="1124884"/>
                </a:lnTo>
                <a:lnTo>
                  <a:pt x="229525" y="1097914"/>
                </a:lnTo>
                <a:lnTo>
                  <a:pt x="195612" y="1068421"/>
                </a:lnTo>
                <a:lnTo>
                  <a:pt x="163933" y="1036542"/>
                </a:lnTo>
                <a:lnTo>
                  <a:pt x="134625" y="1002416"/>
                </a:lnTo>
                <a:lnTo>
                  <a:pt x="107823" y="966178"/>
                </a:lnTo>
                <a:lnTo>
                  <a:pt x="83665" y="927965"/>
                </a:lnTo>
                <a:lnTo>
                  <a:pt x="62285" y="887916"/>
                </a:lnTo>
                <a:lnTo>
                  <a:pt x="43821" y="846167"/>
                </a:lnTo>
                <a:lnTo>
                  <a:pt x="28409" y="802855"/>
                </a:lnTo>
                <a:lnTo>
                  <a:pt x="16184" y="758117"/>
                </a:lnTo>
                <a:lnTo>
                  <a:pt x="7283" y="712090"/>
                </a:lnTo>
                <a:lnTo>
                  <a:pt x="1843" y="664912"/>
                </a:lnTo>
                <a:lnTo>
                  <a:pt x="0" y="616719"/>
                </a:lnTo>
                <a:lnTo>
                  <a:pt x="1843" y="568519"/>
                </a:lnTo>
                <a:lnTo>
                  <a:pt x="7283" y="521335"/>
                </a:lnTo>
                <a:lnTo>
                  <a:pt x="16184" y="475303"/>
                </a:lnTo>
                <a:lnTo>
                  <a:pt x="28409" y="430560"/>
                </a:lnTo>
                <a:lnTo>
                  <a:pt x="43821" y="387243"/>
                </a:lnTo>
                <a:lnTo>
                  <a:pt x="62285" y="345490"/>
                </a:lnTo>
                <a:lnTo>
                  <a:pt x="83665" y="305437"/>
                </a:lnTo>
                <a:lnTo>
                  <a:pt x="107823" y="267222"/>
                </a:lnTo>
                <a:lnTo>
                  <a:pt x="134625" y="230981"/>
                </a:lnTo>
                <a:lnTo>
                  <a:pt x="163933" y="196852"/>
                </a:lnTo>
                <a:lnTo>
                  <a:pt x="195612" y="164972"/>
                </a:lnTo>
                <a:lnTo>
                  <a:pt x="229525" y="135478"/>
                </a:lnTo>
                <a:lnTo>
                  <a:pt x="265536" y="108506"/>
                </a:lnTo>
                <a:lnTo>
                  <a:pt x="303509" y="84194"/>
                </a:lnTo>
                <a:lnTo>
                  <a:pt x="343307" y="62679"/>
                </a:lnTo>
                <a:lnTo>
                  <a:pt x="384795" y="44098"/>
                </a:lnTo>
                <a:lnTo>
                  <a:pt x="427836" y="28588"/>
                </a:lnTo>
                <a:lnTo>
                  <a:pt x="472293" y="16286"/>
                </a:lnTo>
                <a:lnTo>
                  <a:pt x="518031" y="7329"/>
                </a:lnTo>
                <a:lnTo>
                  <a:pt x="564914" y="1855"/>
                </a:lnTo>
                <a:lnTo>
                  <a:pt x="612805" y="0"/>
                </a:lnTo>
                <a:lnTo>
                  <a:pt x="660694" y="1855"/>
                </a:lnTo>
                <a:lnTo>
                  <a:pt x="707576" y="7329"/>
                </a:lnTo>
                <a:lnTo>
                  <a:pt x="753315" y="16286"/>
                </a:lnTo>
                <a:lnTo>
                  <a:pt x="797773" y="28588"/>
                </a:lnTo>
                <a:lnTo>
                  <a:pt x="840815" y="44098"/>
                </a:lnTo>
                <a:lnTo>
                  <a:pt x="882305" y="62679"/>
                </a:lnTo>
                <a:lnTo>
                  <a:pt x="922105" y="84194"/>
                </a:lnTo>
                <a:lnTo>
                  <a:pt x="960081" y="108506"/>
                </a:lnTo>
                <a:lnTo>
                  <a:pt x="996095" y="135478"/>
                </a:lnTo>
                <a:lnTo>
                  <a:pt x="1030011" y="164972"/>
                </a:lnTo>
                <a:lnTo>
                  <a:pt x="1061692" y="196852"/>
                </a:lnTo>
                <a:lnTo>
                  <a:pt x="1091004" y="230981"/>
                </a:lnTo>
                <a:lnTo>
                  <a:pt x="1117809" y="267222"/>
                </a:lnTo>
                <a:lnTo>
                  <a:pt x="1141970" y="305437"/>
                </a:lnTo>
                <a:lnTo>
                  <a:pt x="1163353" y="345490"/>
                </a:lnTo>
                <a:lnTo>
                  <a:pt x="1181820" y="387243"/>
                </a:lnTo>
                <a:lnTo>
                  <a:pt x="1197234" y="430560"/>
                </a:lnTo>
                <a:lnTo>
                  <a:pt x="1209461" y="475303"/>
                </a:lnTo>
                <a:lnTo>
                  <a:pt x="1218363" y="521335"/>
                </a:lnTo>
                <a:lnTo>
                  <a:pt x="1223804" y="568519"/>
                </a:lnTo>
                <a:lnTo>
                  <a:pt x="1225648" y="616719"/>
                </a:lnTo>
                <a:close/>
              </a:path>
            </a:pathLst>
          </a:custGeom>
          <a:ln w="406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9F2D1643-8F58-4259-BA97-41465EF37B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0428"/>
          <a:stretch/>
        </p:blipFill>
        <p:spPr>
          <a:xfrm>
            <a:off x="6247688" y="4427965"/>
            <a:ext cx="4094039" cy="763576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2D92708-27C5-4647-A94E-52922F8DC35A}"/>
              </a:ext>
            </a:extLst>
          </p:cNvPr>
          <p:cNvGrpSpPr/>
          <p:nvPr/>
        </p:nvGrpSpPr>
        <p:grpSpPr>
          <a:xfrm>
            <a:off x="229279" y="1615755"/>
            <a:ext cx="1260526" cy="2208928"/>
            <a:chOff x="229279" y="1615755"/>
            <a:chExt cx="1260526" cy="220892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90D98F4-4D84-4040-B264-550E669EC5F1}"/>
                </a:ext>
              </a:extLst>
            </p:cNvPr>
            <p:cNvGrpSpPr/>
            <p:nvPr/>
          </p:nvGrpSpPr>
          <p:grpSpPr>
            <a:xfrm>
              <a:off x="229279" y="2841498"/>
              <a:ext cx="1260526" cy="983185"/>
              <a:chOff x="229279" y="2841498"/>
              <a:chExt cx="1260526" cy="983185"/>
            </a:xfrm>
          </p:grpSpPr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5D2F511A-96F1-4251-BE34-6DAFCB5B0D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r="69211" b="25334"/>
              <a:stretch/>
            </p:blipFill>
            <p:spPr>
              <a:xfrm>
                <a:off x="229279" y="2841498"/>
                <a:ext cx="1260526" cy="819496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23144E-2735-4CE7-AA0D-D9BB88C60BE9}"/>
                  </a:ext>
                </a:extLst>
              </p:cNvPr>
              <p:cNvSpPr/>
              <p:nvPr/>
            </p:nvSpPr>
            <p:spPr>
              <a:xfrm>
                <a:off x="447853" y="3042686"/>
                <a:ext cx="781997" cy="78199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73D84E96-2402-41A0-BAF8-7D04EE26A7CA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249812" y="3042686"/>
                <a:ext cx="28210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54B68B1E-6202-4BD1-A4EC-4E9337F32F28}"/>
                  </a:ext>
                </a:extLst>
              </p:cNvPr>
              <p:cNvCxnSpPr>
                <a:cxnSpLocks/>
              </p:cNvCxnSpPr>
              <p:nvPr/>
            </p:nvCxnSpPr>
            <p:spPr>
              <a:xfrm rot="2700000">
                <a:off x="187326" y="3180599"/>
                <a:ext cx="28210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headEnd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D1CF7A-AE67-4A48-BC49-F890AF17F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7216875">
              <a:off x="247603" y="1741562"/>
              <a:ext cx="1123109" cy="87149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9223470-4C97-476B-AF3C-463CE66A5AF3}"/>
              </a:ext>
            </a:extLst>
          </p:cNvPr>
          <p:cNvSpPr txBox="1"/>
          <p:nvPr/>
        </p:nvSpPr>
        <p:spPr>
          <a:xfrm>
            <a:off x="53156" y="875491"/>
            <a:ext cx="16055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bas Neue" panose="020B0606020202050201" pitchFamily="34" charset="0"/>
              </a:rPr>
              <a:t>Photocell</a:t>
            </a:r>
          </a:p>
          <a:p>
            <a:pPr algn="ctr"/>
            <a:r>
              <a:rPr lang="en-US" sz="1200" dirty="0">
                <a:latin typeface="Segoe Condensed" panose="020B0606040200020203" pitchFamily="34" charset="0"/>
              </a:rPr>
              <a:t>(light-dependent resistor)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91A7406-C1DC-4B1E-9D12-E638640309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5526" y="1654206"/>
            <a:ext cx="2100764" cy="104620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7EB1A65-025D-4FD7-9288-8920626E51BF}"/>
              </a:ext>
            </a:extLst>
          </p:cNvPr>
          <p:cNvSpPr txBox="1"/>
          <p:nvPr/>
        </p:nvSpPr>
        <p:spPr>
          <a:xfrm>
            <a:off x="1702428" y="875491"/>
            <a:ext cx="20469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bas Neue" panose="020B0606020202050201" pitchFamily="34" charset="0"/>
              </a:rPr>
              <a:t>Rheostat</a:t>
            </a:r>
          </a:p>
          <a:p>
            <a:pPr algn="ctr"/>
            <a:r>
              <a:rPr lang="en-US" sz="1200" dirty="0">
                <a:latin typeface="Segoe Condensed" panose="020B0606040200020203" pitchFamily="34" charset="0"/>
              </a:rPr>
              <a:t>(two-leg variable resistor)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47A4B0DC-26EB-47D6-94D5-EA0B712F42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677" r="32859" b="30428"/>
          <a:stretch/>
        </p:blipFill>
        <p:spPr>
          <a:xfrm>
            <a:off x="2061373" y="2841498"/>
            <a:ext cx="1329070" cy="763576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27711A-D749-4B2E-8606-2468325FD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676" y="1456586"/>
            <a:ext cx="1318495" cy="133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2BE3B88-868E-4B2B-8570-B5DB6A7DE3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0769" b="30428"/>
          <a:stretch/>
        </p:blipFill>
        <p:spPr>
          <a:xfrm>
            <a:off x="8595546" y="2907608"/>
            <a:ext cx="1196755" cy="7635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858801-8E31-4704-AFBA-4C1639D522A1}"/>
              </a:ext>
            </a:extLst>
          </p:cNvPr>
          <p:cNvSpPr txBox="1"/>
          <p:nvPr/>
        </p:nvSpPr>
        <p:spPr>
          <a:xfrm>
            <a:off x="8170443" y="875491"/>
            <a:ext cx="20469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bas Neue" panose="020B0606020202050201" pitchFamily="34" charset="0"/>
              </a:rPr>
              <a:t>Rotary Potentiometer</a:t>
            </a:r>
          </a:p>
          <a:p>
            <a:pPr algn="ctr"/>
            <a:r>
              <a:rPr lang="en-US" sz="1200" dirty="0">
                <a:latin typeface="Segoe Condensed" panose="020B0606040200020203" pitchFamily="34" charset="0"/>
              </a:rPr>
              <a:t>(three-leg variable resistor)</a:t>
            </a:r>
          </a:p>
        </p:txBody>
      </p:sp>
      <p:pic>
        <p:nvPicPr>
          <p:cNvPr id="2050" name="Picture 2" descr="PTA SERIES 35MM">
            <a:extLst>
              <a:ext uri="{FF2B5EF4-FFF2-40B4-BE49-F238E27FC236}">
                <a16:creationId xmlns:a16="http://schemas.microsoft.com/office/drawing/2014/main" id="{45104683-2C6F-4BFB-B014-6EB0A3690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395" y="1659166"/>
            <a:ext cx="1378687" cy="137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191E3DF-B99E-41CE-BBDE-38950C0E3815}"/>
              </a:ext>
            </a:extLst>
          </p:cNvPr>
          <p:cNvSpPr txBox="1"/>
          <p:nvPr/>
        </p:nvSpPr>
        <p:spPr>
          <a:xfrm>
            <a:off x="10234258" y="875491"/>
            <a:ext cx="204696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bas Neue" panose="020B0606020202050201" pitchFamily="34" charset="0"/>
              </a:rPr>
              <a:t>Slide Potentiometer</a:t>
            </a:r>
          </a:p>
          <a:p>
            <a:pPr algn="ctr"/>
            <a:r>
              <a:rPr lang="en-US" sz="1200" dirty="0">
                <a:latin typeface="Segoe Condensed" panose="020B0606040200020203" pitchFamily="34" charset="0"/>
              </a:rPr>
              <a:t>(three-leg variable resistor)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FA2B5098-E34E-4CF3-B870-2C98F0B21A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0769" b="30428"/>
          <a:stretch/>
        </p:blipFill>
        <p:spPr>
          <a:xfrm>
            <a:off x="10659361" y="2917222"/>
            <a:ext cx="1196755" cy="763576"/>
          </a:xfrm>
          <a:prstGeom prst="rect">
            <a:avLst/>
          </a:prstGeom>
        </p:spPr>
      </p:pic>
      <p:pic>
        <p:nvPicPr>
          <p:cNvPr id="2052" name="Picture 4" descr="166">
            <a:extLst>
              <a:ext uri="{FF2B5EF4-FFF2-40B4-BE49-F238E27FC236}">
                <a16:creationId xmlns:a16="http://schemas.microsoft.com/office/drawing/2014/main" id="{5B3119BB-0545-45B1-A117-EA23CFDFA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554" y="1502234"/>
            <a:ext cx="1612975" cy="161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24FF0A-277B-44B1-A1DA-192D0C9BCF54}"/>
              </a:ext>
            </a:extLst>
          </p:cNvPr>
          <p:cNvSpPr txBox="1"/>
          <p:nvPr/>
        </p:nvSpPr>
        <p:spPr>
          <a:xfrm>
            <a:off x="3793143" y="875491"/>
            <a:ext cx="21717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bas Neue" panose="020B0606020202050201" pitchFamily="34" charset="0"/>
              </a:rPr>
              <a:t>Force-sensitive resistor</a:t>
            </a:r>
          </a:p>
          <a:p>
            <a:pPr algn="ctr"/>
            <a:r>
              <a:rPr lang="en-US" sz="1200" dirty="0">
                <a:latin typeface="Segoe Condensed" panose="020B0606040200020203" pitchFamily="34" charset="0"/>
              </a:rPr>
              <a:t>(aka FSR; two-leg var resistor)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5BF5ED89-3836-439E-86B8-E272F8F684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34677" r="32859" b="30428"/>
          <a:stretch/>
        </p:blipFill>
        <p:spPr>
          <a:xfrm>
            <a:off x="4214506" y="2869458"/>
            <a:ext cx="1329070" cy="763576"/>
          </a:xfrm>
          <a:prstGeom prst="rect">
            <a:avLst/>
          </a:prstGeom>
        </p:spPr>
      </p:pic>
      <p:pic>
        <p:nvPicPr>
          <p:cNvPr id="2054" name="Picture 6" descr="EPCOS B57861S0103J40">
            <a:extLst>
              <a:ext uri="{FF2B5EF4-FFF2-40B4-BE49-F238E27FC236}">
                <a16:creationId xmlns:a16="http://schemas.microsoft.com/office/drawing/2014/main" id="{A05E4CE1-34A5-4FD1-B628-6F99AF50C2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58" r="-1"/>
          <a:stretch/>
        </p:blipFill>
        <p:spPr bwMode="auto">
          <a:xfrm>
            <a:off x="6671326" y="1696941"/>
            <a:ext cx="792730" cy="179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47757AD-E5DE-4AD2-8601-63B255FB3A33}"/>
              </a:ext>
            </a:extLst>
          </p:cNvPr>
          <p:cNvGrpSpPr/>
          <p:nvPr/>
        </p:nvGrpSpPr>
        <p:grpSpPr>
          <a:xfrm>
            <a:off x="6403156" y="2869458"/>
            <a:ext cx="1329070" cy="1059659"/>
            <a:chOff x="2982985" y="4046177"/>
            <a:chExt cx="1329070" cy="1059659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9CA2335B-8F94-4D2A-BCD7-F05EB9746C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4677" r="32859" b="30428"/>
            <a:stretch/>
          </p:blipFill>
          <p:spPr>
            <a:xfrm>
              <a:off x="2982985" y="4046177"/>
              <a:ext cx="1329070" cy="763576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3D37148-A68F-4D0C-B206-7CE3D2D46693}"/>
                </a:ext>
              </a:extLst>
            </p:cNvPr>
            <p:cNvGrpSpPr/>
            <p:nvPr/>
          </p:nvGrpSpPr>
          <p:grpSpPr>
            <a:xfrm>
              <a:off x="3185194" y="4197495"/>
              <a:ext cx="908341" cy="908341"/>
              <a:chOff x="3185194" y="4197495"/>
              <a:chExt cx="908341" cy="908341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BFE1AC6-4355-4864-B706-B1044B26B7CB}"/>
                  </a:ext>
                </a:extLst>
              </p:cNvPr>
              <p:cNvSpPr/>
              <p:nvPr/>
            </p:nvSpPr>
            <p:spPr>
              <a:xfrm>
                <a:off x="3185194" y="4197495"/>
                <a:ext cx="908341" cy="908341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9222827-76D3-43AC-AADF-7314EEDC7B2C}"/>
                  </a:ext>
                </a:extLst>
              </p:cNvPr>
              <p:cNvSpPr txBox="1"/>
              <p:nvPr/>
            </p:nvSpPr>
            <p:spPr>
              <a:xfrm>
                <a:off x="3494964" y="4785790"/>
                <a:ext cx="3030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T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D806EA7-008C-430F-A865-00331A7DA23E}"/>
              </a:ext>
            </a:extLst>
          </p:cNvPr>
          <p:cNvSpPr txBox="1"/>
          <p:nvPr/>
        </p:nvSpPr>
        <p:spPr>
          <a:xfrm>
            <a:off x="5981793" y="875491"/>
            <a:ext cx="21717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bas Neue" panose="020B0606020202050201" pitchFamily="34" charset="0"/>
              </a:rPr>
              <a:t>Thermistor resistor</a:t>
            </a:r>
          </a:p>
          <a:p>
            <a:pPr algn="ctr"/>
            <a:r>
              <a:rPr lang="en-US" sz="1200" dirty="0">
                <a:latin typeface="Segoe Condensed" panose="020B0606040200020203" pitchFamily="34" charset="0"/>
              </a:rPr>
              <a:t>(two-leg variable resistor)</a:t>
            </a:r>
          </a:p>
          <a:p>
            <a:pPr algn="ctr"/>
            <a:endParaRPr lang="en-US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59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analoguehaven.com/macbethstudiosystems/elementssynthesizer/EL-AH9.jpg">
            <a:extLst>
              <a:ext uri="{FF2B5EF4-FFF2-40B4-BE49-F238E27FC236}">
                <a16:creationId xmlns:a16="http://schemas.microsoft.com/office/drawing/2014/main" id="{4CA0E9EF-984A-4C1C-B06B-76BB9C6F7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71457" y="1415260"/>
            <a:ext cx="4572000" cy="304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1B9274-7520-4C0B-A4A5-B90E40D9C8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16" b="11274"/>
          <a:stretch/>
        </p:blipFill>
        <p:spPr>
          <a:xfrm>
            <a:off x="4440381" y="562863"/>
            <a:ext cx="5862952" cy="451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1330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1450</TotalTime>
  <Words>1452</Words>
  <Application>Microsoft Office PowerPoint</Application>
  <PresentationFormat>Widescreen</PresentationFormat>
  <Paragraphs>463</Paragraphs>
  <Slides>36</Slides>
  <Notes>10</Notes>
  <HiddenSlides>5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Bebas Neue</vt:lpstr>
      <vt:lpstr>Calibri</vt:lpstr>
      <vt:lpstr>Calibri Light</vt:lpstr>
      <vt:lpstr>Cambria Math</vt:lpstr>
      <vt:lpstr>Museo Sans 100</vt:lpstr>
      <vt:lpstr>Oswald Light</vt:lpstr>
      <vt:lpstr>Segoe Condensed</vt:lpstr>
      <vt:lpstr>Segoe UI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Potentiometers can be hooked up in either orientation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46</cp:revision>
  <dcterms:created xsi:type="dcterms:W3CDTF">2021-04-09T15:48:35Z</dcterms:created>
  <dcterms:modified xsi:type="dcterms:W3CDTF">2021-04-12T20:30:24Z</dcterms:modified>
</cp:coreProperties>
</file>